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xls" ContentType="application/vnd.ms-exce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08" r:id="rId2"/>
    <p:sldId id="307" r:id="rId3"/>
    <p:sldId id="299" r:id="rId4"/>
    <p:sldId id="315" r:id="rId5"/>
    <p:sldId id="313" r:id="rId6"/>
    <p:sldId id="304" r:id="rId7"/>
    <p:sldId id="301" r:id="rId8"/>
    <p:sldId id="302" r:id="rId9"/>
    <p:sldId id="303" r:id="rId10"/>
    <p:sldId id="291" r:id="rId11"/>
    <p:sldId id="300" r:id="rId12"/>
    <p:sldId id="295" r:id="rId13"/>
    <p:sldId id="306" r:id="rId14"/>
    <p:sldId id="290" r:id="rId15"/>
    <p:sldId id="289" r:id="rId16"/>
    <p:sldId id="288" r:id="rId17"/>
    <p:sldId id="287" r:id="rId18"/>
    <p:sldId id="286" r:id="rId19"/>
    <p:sldId id="285" r:id="rId20"/>
    <p:sldId id="283" r:id="rId21"/>
    <p:sldId id="284" r:id="rId22"/>
    <p:sldId id="292" r:id="rId23"/>
    <p:sldId id="281" r:id="rId24"/>
    <p:sldId id="280" r:id="rId25"/>
    <p:sldId id="279" r:id="rId26"/>
    <p:sldId id="293" r:id="rId27"/>
    <p:sldId id="278" r:id="rId28"/>
    <p:sldId id="277" r:id="rId29"/>
    <p:sldId id="276" r:id="rId30"/>
    <p:sldId id="275" r:id="rId31"/>
    <p:sldId id="274" r:id="rId32"/>
    <p:sldId id="273" r:id="rId33"/>
    <p:sldId id="272" r:id="rId34"/>
    <p:sldId id="271" r:id="rId35"/>
    <p:sldId id="270" r:id="rId36"/>
    <p:sldId id="269" r:id="rId37"/>
    <p:sldId id="268" r:id="rId38"/>
    <p:sldId id="267" r:id="rId39"/>
    <p:sldId id="266" r:id="rId40"/>
    <p:sldId id="265" r:id="rId41"/>
    <p:sldId id="259" r:id="rId42"/>
    <p:sldId id="260" r:id="rId43"/>
    <p:sldId id="261" r:id="rId44"/>
    <p:sldId id="262" r:id="rId45"/>
    <p:sldId id="263" r:id="rId46"/>
    <p:sldId id="264" r:id="rId47"/>
    <p:sldId id="257" r:id="rId48"/>
    <p:sldId id="258" r:id="rId49"/>
    <p:sldId id="294" r:id="rId50"/>
    <p:sldId id="297" r:id="rId51"/>
    <p:sldId id="298" r:id="rId52"/>
    <p:sldId id="314" r:id="rId53"/>
    <p:sldId id="310" r:id="rId54"/>
    <p:sldId id="311" r:id="rId55"/>
    <p:sldId id="312" r:id="rId56"/>
    <p:sldId id="309" r:id="rId57"/>
    <p:sldId id="296" r:id="rId5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99CB3-1EB9-4B96-B07F-BDE5CC0149F1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8E3DE-81E0-4AB6-AA22-08E3B2547877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0B546-AA8D-42B4-870A-F93BF6354C4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D9E5F-E1BA-4082-A004-E73A9C54AC5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66B49-139A-4FE4-80BA-94D6C2842342}" type="slidenum">
              <a:rPr lang="en-US"/>
              <a:pPr/>
              <a:t>7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Ericsson model “sand to chip” huge transport cost let alone energy used at each step.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AE24EC-D9B1-4256-99E6-8ED5B77C1116}" type="slidenum">
              <a:rPr lang="en-US"/>
              <a:pPr/>
              <a:t>8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 of linear thinking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1CF784-D17D-4429-B68D-533E9E7A2E5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A33C2C-3793-4FE8-AEF2-9B1BA5B8021A}" type="slidenum">
              <a:rPr lang="en-GB"/>
              <a:pPr/>
              <a:t>13</a:t>
            </a:fld>
            <a:endParaRPr lang="en-GB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95325"/>
            <a:ext cx="4556125" cy="34178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75455" cy="410427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881208" y="8685103"/>
            <a:ext cx="2965271" cy="4466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fld id="{A18B8E69-D50F-4092-A231-F0E7E4ACAA8A}" type="slidenum">
              <a:rPr lang="en-GB" sz="1200">
                <a:solidFill>
                  <a:srgbClr val="000000"/>
                </a:solidFill>
                <a:latin typeface="Times New Roman" pitchFamily="16" charset="0"/>
                <a:cs typeface="DejaVu Sans" charset="0"/>
              </a:rPr>
              <a:pPr algn="r">
                <a:tabLst>
                  <a:tab pos="0" algn="l"/>
                  <a:tab pos="392477" algn="l"/>
                  <a:tab pos="786346" algn="l"/>
                  <a:tab pos="1180214" algn="l"/>
                  <a:tab pos="1574082" algn="l"/>
                  <a:tab pos="1967950" algn="l"/>
                  <a:tab pos="2361819" algn="l"/>
                  <a:tab pos="2755687" algn="l"/>
                  <a:tab pos="3149556" algn="l"/>
                  <a:tab pos="3543424" algn="l"/>
                  <a:tab pos="3937293" algn="l"/>
                  <a:tab pos="4331161" algn="l"/>
                  <a:tab pos="4725030" algn="l"/>
                  <a:tab pos="5118898" algn="l"/>
                  <a:tab pos="5512767" algn="l"/>
                  <a:tab pos="5906635" algn="l"/>
                  <a:tab pos="6300504" algn="l"/>
                  <a:tab pos="6694372" algn="l"/>
                  <a:tab pos="7088240" algn="l"/>
                  <a:tab pos="7482108" algn="l"/>
                  <a:tab pos="7875977" algn="l"/>
                </a:tabLst>
              </a:pPr>
              <a:t>13</a:t>
            </a:fld>
            <a:endParaRPr lang="en-GB" sz="1200" dirty="0">
              <a:solidFill>
                <a:srgbClr val="000000"/>
              </a:solidFill>
              <a:latin typeface="Times New Roman" pitchFamily="16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741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250AEC-1CD1-4106-9B0A-8435ED6C062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1945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378A3C-0333-48F9-8A52-1FEBC1351E4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2150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74F893-31BC-4972-935B-41B45294870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2355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15D338-62C5-4AB4-BCC0-DC39DBD2400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2560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DE8042-D0D4-42C9-8E7B-C0C600E6042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2765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439622-9961-46EC-B714-102D9DF4331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2969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2F0925-058E-406B-B148-0AB22448685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5325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118517-81EE-4956-B8C8-AD161CCADB1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3379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9A92E1-4BB7-47B4-AD90-31582927B3C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3584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794831-A1FE-497A-B429-648C5C838A5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3789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3CAD94-699D-4B4D-869A-A294089B981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3993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9C0740-2B23-482D-A0DC-94C0932A28A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4198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180410-BFBA-4A95-A624-14EB347BCA8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4403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D5E524-F919-4095-9B83-797ADADEDA8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4608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2A0BF0-1612-434E-95C8-C149C4C0924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4813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1F6C14-01EF-4A7F-95F0-FFBE5CA1EBA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5120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CFC6D7-09FD-4566-8F4D-28FB615BE9A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5427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8E5838-AA56-4E8F-AB20-2B8552CB7D9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5632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74470B-3716-43EC-B1AA-6174EAE6F0A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5837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281E70-6DAA-46B1-8F8C-7C750C63846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6041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3A2E7E-0957-4D7B-ADF1-69C76829989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6246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9F0DED-2C3F-4281-AE42-7C20A64A702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6451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2B9039-C71B-4695-BD71-9730E3F5CC8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665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AC9270-090B-4662-BCB1-999DBA9E276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6861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9C93BE-B94E-4037-B48E-42AE7EF16DF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7065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C96DB9-2E87-4A5C-89E1-63AD2D25F4A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7270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E8FBF8-681C-4CA6-9798-C340F5C59AE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7475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96E611-CEA1-49EC-8E60-D7591C5ADFF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7680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0FCD28-8A68-4533-907D-710B2B57315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78851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2DAFA3-2D3E-49C9-897D-976132A6FAE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80899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7AFE4F-8FFF-419C-9FE9-6EE576C9CB6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84995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027806E-6C30-40B2-8CD7-D1DA99133EE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smtClean="0"/>
          </a:p>
        </p:txBody>
      </p:sp>
      <p:sp>
        <p:nvSpPr>
          <p:cNvPr id="82947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28D5F8-C102-4BA2-A308-7E6F8E04C15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3F1043A1-CE68-4F25-B4A0-B01AEB304FA8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53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4FC20-7878-47AE-865C-30F705CE5C17}" type="datetimeFigureOut">
              <a:rPr lang="sv-SE" smtClean="0"/>
              <a:pPr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4872D-A04F-46C0-9E04-62644D487561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-kalkylblad1.xls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-kalkylblad2.xls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t="4710" r="50" b="24977"/>
          <a:stretch>
            <a:fillRect/>
          </a:stretch>
        </p:blipFill>
        <p:spPr bwMode="auto">
          <a:xfrm>
            <a:off x="539552" y="0"/>
            <a:ext cx="7920880" cy="6858000"/>
          </a:xfrm>
          <a:prstGeom prst="rect">
            <a:avLst/>
          </a:prstGeom>
          <a:noFill/>
        </p:spPr>
      </p:pic>
      <p:pic>
        <p:nvPicPr>
          <p:cNvPr id="3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l="96210" t="4710" r="50" b="24977"/>
          <a:stretch>
            <a:fillRect/>
          </a:stretch>
        </p:blipFill>
        <p:spPr bwMode="auto">
          <a:xfrm>
            <a:off x="8388424" y="0"/>
            <a:ext cx="296416" cy="6858000"/>
          </a:xfrm>
          <a:prstGeom prst="rect">
            <a:avLst/>
          </a:prstGeom>
          <a:noFill/>
        </p:spPr>
      </p:pic>
      <p:pic>
        <p:nvPicPr>
          <p:cNvPr id="5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l="96210" t="4710" r="50" b="24977"/>
          <a:stretch>
            <a:fillRect/>
          </a:stretch>
        </p:blipFill>
        <p:spPr bwMode="auto">
          <a:xfrm>
            <a:off x="8676456" y="0"/>
            <a:ext cx="296416" cy="6858000"/>
          </a:xfrm>
          <a:prstGeom prst="rect">
            <a:avLst/>
          </a:prstGeom>
          <a:noFill/>
        </p:spPr>
      </p:pic>
      <p:pic>
        <p:nvPicPr>
          <p:cNvPr id="6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l="96210" t="4710" r="50" b="24977"/>
          <a:stretch>
            <a:fillRect/>
          </a:stretch>
        </p:blipFill>
        <p:spPr bwMode="auto">
          <a:xfrm>
            <a:off x="8847584" y="0"/>
            <a:ext cx="296416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l="96210" t="4710" r="50" b="24977"/>
          <a:stretch>
            <a:fillRect/>
          </a:stretch>
        </p:blipFill>
        <p:spPr bwMode="auto">
          <a:xfrm>
            <a:off x="251520" y="0"/>
            <a:ext cx="296416" cy="6858000"/>
          </a:xfrm>
          <a:prstGeom prst="rect">
            <a:avLst/>
          </a:prstGeom>
          <a:noFill/>
        </p:spPr>
      </p:pic>
      <p:pic>
        <p:nvPicPr>
          <p:cNvPr id="8" name="Picture 2" descr="C:\Documents and Settings\STEPHEN HINTON\Lokala inställningar\Temporary Internet Files\Content.IE5\C9YZGLYJ\MP900410080[1].jpg"/>
          <p:cNvPicPr>
            <a:picLocks noChangeAspect="1" noChangeArrowheads="1"/>
          </p:cNvPicPr>
          <p:nvPr/>
        </p:nvPicPr>
        <p:blipFill>
          <a:blip r:embed="rId3" cstate="print"/>
          <a:srcRect l="96210" t="4710" r="50" b="24977"/>
          <a:stretch>
            <a:fillRect/>
          </a:stretch>
        </p:blipFill>
        <p:spPr bwMode="auto">
          <a:xfrm>
            <a:off x="0" y="0"/>
            <a:ext cx="296416" cy="6858000"/>
          </a:xfrm>
          <a:prstGeom prst="rect">
            <a:avLst/>
          </a:prstGeom>
          <a:noFill/>
        </p:spPr>
      </p:pic>
      <p:sp>
        <p:nvSpPr>
          <p:cNvPr id="10" name="textruta 9"/>
          <p:cNvSpPr txBox="1"/>
          <p:nvPr/>
        </p:nvSpPr>
        <p:spPr>
          <a:xfrm>
            <a:off x="539552" y="260648"/>
            <a:ext cx="631236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14.8 BILLION HECTARES</a:t>
            </a:r>
          </a:p>
          <a:p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6.8  BILLION INHABITANTS</a:t>
            </a:r>
          </a:p>
          <a:p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2.1  HECTARES PER PERSON</a:t>
            </a:r>
          </a:p>
          <a:p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Or </a:t>
            </a:r>
            <a:r>
              <a:rPr lang="sv-SE" sz="2800" b="1" dirty="0" err="1" smtClean="0">
                <a:solidFill>
                  <a:schemeClr val="bg1">
                    <a:lumMod val="95000"/>
                  </a:schemeClr>
                </a:solidFill>
              </a:rPr>
              <a:t>about</a:t>
            </a:r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 0.7 ha of </a:t>
            </a:r>
            <a:r>
              <a:rPr lang="sv-SE" sz="2800" b="1" dirty="0" err="1" smtClean="0">
                <a:solidFill>
                  <a:schemeClr val="bg1">
                    <a:lumMod val="95000"/>
                  </a:schemeClr>
                </a:solidFill>
              </a:rPr>
              <a:t>useful</a:t>
            </a:r>
            <a:r>
              <a:rPr lang="sv-SE" sz="2800" b="1" dirty="0" smtClean="0">
                <a:solidFill>
                  <a:schemeClr val="bg1">
                    <a:lumMod val="95000"/>
                  </a:schemeClr>
                </a:solidFill>
              </a:rPr>
              <a:t> land per person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0"/>
            <a:ext cx="103349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Rak 5"/>
          <p:cNvCxnSpPr/>
          <p:nvPr/>
        </p:nvCxnSpPr>
        <p:spPr>
          <a:xfrm>
            <a:off x="3779912" y="2204864"/>
            <a:ext cx="3456384" cy="1008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7"/>
          <p:cNvCxnSpPr/>
          <p:nvPr/>
        </p:nvCxnSpPr>
        <p:spPr>
          <a:xfrm rot="5400000">
            <a:off x="3527884" y="2024844"/>
            <a:ext cx="360040" cy="28803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/>
        </p:nvCxnSpPr>
        <p:spPr>
          <a:xfrm rot="5400000">
            <a:off x="7056276" y="3032956"/>
            <a:ext cx="360040" cy="28803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ruta 10"/>
          <p:cNvSpPr txBox="1"/>
          <p:nvPr/>
        </p:nvSpPr>
        <p:spPr>
          <a:xfrm>
            <a:off x="4788024" y="270892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100m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7" name="Rak 6"/>
          <p:cNvCxnSpPr/>
          <p:nvPr/>
        </p:nvCxnSpPr>
        <p:spPr>
          <a:xfrm rot="5400000" flipH="1" flipV="1">
            <a:off x="4896035" y="3392996"/>
            <a:ext cx="3375992" cy="231264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l="11161" t="25000" r="16517" b="31429"/>
          <a:stretch>
            <a:fillRect/>
          </a:stretch>
        </p:blipFill>
        <p:spPr bwMode="auto">
          <a:xfrm>
            <a:off x="1143000" y="807727"/>
            <a:ext cx="6715148" cy="246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ruta 2"/>
          <p:cNvSpPr txBox="1"/>
          <p:nvPr/>
        </p:nvSpPr>
        <p:spPr>
          <a:xfrm>
            <a:off x="6286512" y="1200901"/>
            <a:ext cx="1292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konsumtion</a:t>
            </a:r>
          </a:p>
          <a:p>
            <a:r>
              <a:rPr lang="sv-SE" dirty="0" smtClean="0"/>
              <a:t>Per år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928794" y="3058289"/>
            <a:ext cx="16417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dirty="0" smtClean="0"/>
              <a:t>Siffror från energimyndigheten</a:t>
            </a:r>
            <a:endParaRPr lang="sv-SE" sz="900" dirty="0"/>
          </a:p>
        </p:txBody>
      </p:sp>
      <p:sp>
        <p:nvSpPr>
          <p:cNvPr id="5" name="textruta 4"/>
          <p:cNvSpPr txBox="1"/>
          <p:nvPr/>
        </p:nvSpPr>
        <p:spPr>
          <a:xfrm>
            <a:off x="2000233" y="5327787"/>
            <a:ext cx="30828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dirty="0" smtClean="0"/>
              <a:t>Kalkyl baserat på standard värden, Stephen </a:t>
            </a:r>
            <a:r>
              <a:rPr lang="sv-SE" sz="900" dirty="0" err="1" smtClean="0"/>
              <a:t>Hinton</a:t>
            </a:r>
            <a:r>
              <a:rPr lang="sv-SE" sz="900" dirty="0" smtClean="0"/>
              <a:t> Consulting</a:t>
            </a:r>
            <a:endParaRPr lang="sv-SE" sz="900" dirty="0"/>
          </a:p>
        </p:txBody>
      </p:sp>
      <p:sp>
        <p:nvSpPr>
          <p:cNvPr id="6" name="Rektangel med rundade hörn 5"/>
          <p:cNvSpPr/>
          <p:nvPr/>
        </p:nvSpPr>
        <p:spPr>
          <a:xfrm>
            <a:off x="1714480" y="3415479"/>
            <a:ext cx="6072206" cy="21431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7" name="Tabell 6"/>
          <p:cNvGraphicFramePr>
            <a:graphicFrameLocks noGrp="1"/>
          </p:cNvGraphicFramePr>
          <p:nvPr/>
        </p:nvGraphicFramePr>
        <p:xfrm>
          <a:off x="1857331" y="3578077"/>
          <a:ext cx="5786503" cy="1756367"/>
        </p:xfrm>
        <a:graphic>
          <a:graphicData uri="http://schemas.openxmlformats.org/drawingml/2006/table">
            <a:tbl>
              <a:tblPr/>
              <a:tblGrid>
                <a:gridCol w="1340027"/>
                <a:gridCol w="1073827"/>
                <a:gridCol w="818153"/>
                <a:gridCol w="1061042"/>
                <a:gridCol w="818153"/>
                <a:gridCol w="675301"/>
              </a:tblGrid>
              <a:tr h="33746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sv-SE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TWh</a:t>
                      </a:r>
                      <a:r>
                        <a:rPr lang="sv-SE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TRANSPORT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INDUSTRI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BOSTÄDER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UTRIKES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Olja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sv-SE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sv-SE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6,4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226"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Kol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16"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Miljon Ton CO2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41,55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465"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 person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Uppåtvinklad 7"/>
          <p:cNvSpPr/>
          <p:nvPr/>
        </p:nvSpPr>
        <p:spPr>
          <a:xfrm rot="5400000">
            <a:off x="250001" y="3665516"/>
            <a:ext cx="2571769" cy="642940"/>
          </a:xfrm>
          <a:prstGeom prst="bentUpArrow">
            <a:avLst>
              <a:gd name="adj1" fmla="val 25000"/>
              <a:gd name="adj2" fmla="val 30447"/>
              <a:gd name="adj3" fmla="val 25000"/>
            </a:avLst>
          </a:prstGeom>
          <a:solidFill>
            <a:schemeClr val="accent3">
              <a:lumMod val="5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08406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ktangel 2"/>
          <p:cNvSpPr/>
          <p:nvPr/>
        </p:nvSpPr>
        <p:spPr>
          <a:xfrm>
            <a:off x="6500826" y="214290"/>
            <a:ext cx="2357454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/>
          <p:cNvSpPr txBox="1"/>
          <p:nvPr/>
        </p:nvSpPr>
        <p:spPr>
          <a:xfrm>
            <a:off x="1071538" y="5000636"/>
            <a:ext cx="4815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45 MWh per person (19MWh from fossil </a:t>
            </a:r>
            <a:r>
              <a:rPr lang="sv-SE" dirty="0" err="1" smtClean="0"/>
              <a:t>sources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Equivalent</a:t>
            </a:r>
            <a:r>
              <a:rPr lang="sv-SE" dirty="0" smtClean="0"/>
              <a:t> to 12 </a:t>
            </a:r>
            <a:r>
              <a:rPr lang="sv-SE" dirty="0" err="1" smtClean="0"/>
              <a:t>barrels</a:t>
            </a:r>
            <a:r>
              <a:rPr lang="sv-SE" dirty="0" smtClean="0"/>
              <a:t> of </a:t>
            </a:r>
            <a:r>
              <a:rPr lang="sv-SE" dirty="0" err="1" smtClean="0"/>
              <a:t>oil/year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7500958" y="6357958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50" dirty="0" smtClean="0"/>
              <a:t>27,831 SEK</a:t>
            </a:r>
            <a:endParaRPr lang="sv-SE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4"/>
          <p:cNvGrpSpPr/>
          <p:nvPr/>
        </p:nvGrpSpPr>
        <p:grpSpPr>
          <a:xfrm>
            <a:off x="1285855" y="500042"/>
            <a:ext cx="5000657" cy="5786478"/>
            <a:chOff x="1285855" y="500042"/>
            <a:chExt cx="5000657" cy="5786478"/>
          </a:xfrm>
        </p:grpSpPr>
        <p:sp>
          <p:nvSpPr>
            <p:cNvPr id="2" name="Rektangel 1"/>
            <p:cNvSpPr/>
            <p:nvPr/>
          </p:nvSpPr>
          <p:spPr>
            <a:xfrm>
              <a:off x="2357422" y="2214554"/>
              <a:ext cx="1928826" cy="2000264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Sustainable</a:t>
              </a:r>
              <a:endParaRPr lang="sv-SE" sz="2400" b="1" dirty="0" smtClean="0"/>
            </a:p>
            <a:p>
              <a:pPr algn="ctr"/>
              <a:r>
                <a:rPr lang="sv-SE" sz="2400" b="1" dirty="0" err="1" smtClean="0"/>
                <a:t>Poverty</a:t>
              </a:r>
              <a:r>
                <a:rPr lang="sv-SE" dirty="0" smtClean="0"/>
                <a:t>:</a:t>
              </a:r>
            </a:p>
            <a:p>
              <a:pPr algn="ctr"/>
              <a:r>
                <a:rPr lang="sv-SE" sz="1400" dirty="0" smtClean="0"/>
                <a:t>People lack </a:t>
              </a:r>
              <a:r>
                <a:rPr lang="sv-SE" sz="1400" dirty="0" err="1" smtClean="0"/>
                <a:t>basics</a:t>
              </a:r>
              <a:r>
                <a:rPr lang="sv-SE" sz="1400" dirty="0" smtClean="0"/>
                <a:t> </a:t>
              </a:r>
              <a:r>
                <a:rPr lang="sv-SE" sz="1400" dirty="0" err="1" smtClean="0"/>
                <a:t>but</a:t>
              </a:r>
              <a:r>
                <a:rPr lang="sv-SE" sz="1400" dirty="0" smtClean="0"/>
                <a:t> </a:t>
              </a:r>
              <a:r>
                <a:rPr lang="sv-SE" sz="1400" dirty="0" err="1" smtClean="0"/>
                <a:t>capital</a:t>
              </a:r>
              <a:r>
                <a:rPr lang="sv-SE" sz="1400" dirty="0" smtClean="0"/>
                <a:t> </a:t>
              </a:r>
              <a:r>
                <a:rPr lang="sv-SE" sz="1400" dirty="0" err="1" smtClean="0"/>
                <a:t>intact</a:t>
              </a:r>
              <a:endParaRPr lang="sv-SE" sz="1400" dirty="0" smtClean="0"/>
            </a:p>
            <a:p>
              <a:pPr algn="ctr"/>
              <a:endParaRPr lang="sv-SE" dirty="0"/>
            </a:p>
          </p:txBody>
        </p:sp>
        <p:sp>
          <p:nvSpPr>
            <p:cNvPr id="3" name="Rektangel 2"/>
            <p:cNvSpPr/>
            <p:nvPr/>
          </p:nvSpPr>
          <p:spPr>
            <a:xfrm>
              <a:off x="4357686" y="2214554"/>
              <a:ext cx="1928826" cy="2000264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Sustainable</a:t>
              </a:r>
              <a:r>
                <a:rPr lang="sv-SE" sz="2400" b="1" dirty="0" smtClean="0"/>
                <a:t> </a:t>
              </a:r>
              <a:br>
                <a:rPr lang="sv-SE" sz="2400" b="1" dirty="0" smtClean="0"/>
              </a:br>
              <a:r>
                <a:rPr lang="sv-SE" sz="2400" b="1" dirty="0" err="1" smtClean="0"/>
                <a:t>Future</a:t>
              </a:r>
              <a:endParaRPr lang="sv-SE" sz="2400" b="1" dirty="0"/>
            </a:p>
          </p:txBody>
        </p:sp>
        <p:sp>
          <p:nvSpPr>
            <p:cNvPr id="4" name="Rektangel 3"/>
            <p:cNvSpPr/>
            <p:nvPr/>
          </p:nvSpPr>
          <p:spPr>
            <a:xfrm>
              <a:off x="2357422" y="4286256"/>
              <a:ext cx="1928826" cy="2000264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Failed</a:t>
              </a:r>
              <a:r>
                <a:rPr lang="sv-SE" sz="2400" b="1" dirty="0" smtClean="0"/>
                <a:t> society</a:t>
              </a:r>
            </a:p>
            <a:p>
              <a:pPr algn="ctr"/>
              <a:r>
                <a:rPr lang="sv-SE" sz="1400" dirty="0" smtClean="0"/>
                <a:t>Capital </a:t>
              </a:r>
              <a:r>
                <a:rPr lang="sv-SE" sz="1400" dirty="0" err="1" smtClean="0"/>
                <a:t>depleted</a:t>
              </a:r>
              <a:r>
                <a:rPr lang="sv-SE" sz="1400" dirty="0" smtClean="0"/>
                <a:t>, </a:t>
              </a:r>
              <a:r>
                <a:rPr lang="sv-SE" sz="1400" dirty="0" err="1" smtClean="0"/>
                <a:t>people</a:t>
              </a:r>
              <a:r>
                <a:rPr lang="sv-SE" sz="1400" dirty="0" smtClean="0"/>
                <a:t> not </a:t>
              </a:r>
              <a:r>
                <a:rPr lang="sv-SE" sz="1400" dirty="0" err="1" smtClean="0"/>
                <a:t>served</a:t>
              </a:r>
              <a:endParaRPr lang="sv-SE" sz="1400" dirty="0"/>
            </a:p>
          </p:txBody>
        </p:sp>
        <p:sp>
          <p:nvSpPr>
            <p:cNvPr id="5" name="Rektangel 4"/>
            <p:cNvSpPr/>
            <p:nvPr/>
          </p:nvSpPr>
          <p:spPr>
            <a:xfrm>
              <a:off x="4357686" y="4286256"/>
              <a:ext cx="1928826" cy="2000264"/>
            </a:xfrm>
            <a:prstGeom prst="rect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smtClean="0"/>
                <a:t>Capital </a:t>
              </a:r>
              <a:br>
                <a:rPr lang="sv-SE" sz="2400" b="1" dirty="0" smtClean="0"/>
              </a:br>
              <a:r>
                <a:rPr lang="sv-SE" sz="2400" b="1" dirty="0" err="1" smtClean="0"/>
                <a:t>depletion</a:t>
              </a:r>
              <a:r>
                <a:rPr lang="sv-SE" sz="2400" b="1" dirty="0" smtClean="0"/>
                <a:t>:</a:t>
              </a:r>
            </a:p>
            <a:p>
              <a:pPr algn="ctr"/>
              <a:r>
                <a:rPr lang="sv-SE" sz="1200" dirty="0" smtClean="0"/>
                <a:t>People </a:t>
              </a:r>
              <a:r>
                <a:rPr lang="sv-SE" sz="1200" dirty="0" err="1" smtClean="0"/>
                <a:t>served</a:t>
              </a:r>
              <a:r>
                <a:rPr lang="sv-SE" sz="1200" dirty="0" smtClean="0"/>
                <a:t> at </a:t>
              </a:r>
              <a:r>
                <a:rPr lang="sv-SE" sz="1200" dirty="0" err="1" smtClean="0"/>
                <a:t>expense</a:t>
              </a:r>
              <a:r>
                <a:rPr lang="sv-SE" sz="1200" dirty="0" smtClean="0"/>
                <a:t> of </a:t>
              </a:r>
              <a:r>
                <a:rPr lang="sv-SE" sz="1200" dirty="0" err="1" smtClean="0"/>
                <a:t>coming</a:t>
              </a:r>
              <a:r>
                <a:rPr lang="sv-SE" sz="1200" dirty="0" smtClean="0"/>
                <a:t> generations</a:t>
              </a:r>
              <a:endParaRPr lang="sv-SE" sz="1200" dirty="0"/>
            </a:p>
          </p:txBody>
        </p:sp>
        <p:sp>
          <p:nvSpPr>
            <p:cNvPr id="6" name="textruta 5"/>
            <p:cNvSpPr txBox="1"/>
            <p:nvPr/>
          </p:nvSpPr>
          <p:spPr>
            <a:xfrm>
              <a:off x="3310655" y="1428736"/>
              <a:ext cx="2269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Basic </a:t>
              </a:r>
              <a:r>
                <a:rPr lang="sv-SE" dirty="0" err="1" smtClean="0"/>
                <a:t>needs</a:t>
              </a:r>
              <a:r>
                <a:rPr lang="sv-SE" dirty="0" smtClean="0"/>
                <a:t> of </a:t>
              </a:r>
              <a:r>
                <a:rPr lang="sv-SE" dirty="0" err="1" smtClean="0"/>
                <a:t>citizens</a:t>
              </a:r>
              <a:endParaRPr lang="sv-SE" dirty="0" smtClean="0"/>
            </a:p>
          </p:txBody>
        </p:sp>
        <p:sp>
          <p:nvSpPr>
            <p:cNvPr id="7" name="Rektangel 6"/>
            <p:cNvSpPr/>
            <p:nvPr/>
          </p:nvSpPr>
          <p:spPr>
            <a:xfrm>
              <a:off x="2862548" y="1857364"/>
              <a:ext cx="10665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dirty="0" smtClean="0"/>
                <a:t>NOT MET</a:t>
              </a:r>
              <a:endParaRPr lang="sv-SE" dirty="0"/>
            </a:p>
          </p:txBody>
        </p:sp>
        <p:sp>
          <p:nvSpPr>
            <p:cNvPr id="8" name="Rektangel 7"/>
            <p:cNvSpPr/>
            <p:nvPr/>
          </p:nvSpPr>
          <p:spPr>
            <a:xfrm>
              <a:off x="5000628" y="1857364"/>
              <a:ext cx="6062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dirty="0" smtClean="0"/>
                <a:t>MET</a:t>
              </a:r>
              <a:endParaRPr lang="sv-SE" dirty="0"/>
            </a:p>
          </p:txBody>
        </p:sp>
        <p:sp>
          <p:nvSpPr>
            <p:cNvPr id="9" name="Rektangel 8"/>
            <p:cNvSpPr/>
            <p:nvPr/>
          </p:nvSpPr>
          <p:spPr>
            <a:xfrm rot="16200000">
              <a:off x="1371517" y="5074151"/>
              <a:ext cx="11981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sv-SE" dirty="0" err="1" smtClean="0"/>
                <a:t>Depleting</a:t>
              </a:r>
              <a:r>
                <a:rPr lang="sv-SE" dirty="0" smtClean="0"/>
                <a:t>  </a:t>
              </a:r>
              <a:endParaRPr lang="sv-SE" dirty="0"/>
            </a:p>
          </p:txBody>
        </p:sp>
        <p:sp>
          <p:nvSpPr>
            <p:cNvPr id="10" name="Rektangel 9"/>
            <p:cNvSpPr/>
            <p:nvPr/>
          </p:nvSpPr>
          <p:spPr>
            <a:xfrm rot="16200000">
              <a:off x="811067" y="3189416"/>
              <a:ext cx="23190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sv-SE" dirty="0" err="1" smtClean="0"/>
                <a:t>Maintaing/increasing</a:t>
              </a:r>
              <a:endParaRPr lang="sv-SE" dirty="0"/>
            </a:p>
          </p:txBody>
        </p:sp>
        <p:sp>
          <p:nvSpPr>
            <p:cNvPr id="12" name="textruta 11"/>
            <p:cNvSpPr txBox="1"/>
            <p:nvPr/>
          </p:nvSpPr>
          <p:spPr>
            <a:xfrm rot="16200000">
              <a:off x="452133" y="4000504"/>
              <a:ext cx="2036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Capital </a:t>
              </a:r>
              <a:r>
                <a:rPr lang="sv-SE" dirty="0" err="1" smtClean="0"/>
                <a:t>Stewardship</a:t>
              </a:r>
              <a:endParaRPr lang="sv-SE" dirty="0" smtClean="0"/>
            </a:p>
          </p:txBody>
        </p:sp>
        <p:sp>
          <p:nvSpPr>
            <p:cNvPr id="13" name="textruta 12"/>
            <p:cNvSpPr txBox="1"/>
            <p:nvPr/>
          </p:nvSpPr>
          <p:spPr>
            <a:xfrm>
              <a:off x="2571736" y="500042"/>
              <a:ext cx="3560655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sv-SE" dirty="0" smtClean="0"/>
            </a:p>
            <a:p>
              <a:r>
                <a:rPr lang="sv-SE" sz="2800" dirty="0" smtClean="0"/>
                <a:t>POLICY PERFORMANCE</a:t>
              </a:r>
              <a:endParaRPr lang="sv-SE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7894-C0EB-4770-B5D9-318CD4DDFB47}" type="slidenum">
              <a:rPr lang="sv-SE" smtClean="0"/>
              <a:pPr/>
              <a:t>6</a:t>
            </a:fld>
            <a:endParaRPr lang="sv-SE"/>
          </a:p>
        </p:txBody>
      </p:sp>
      <p:pic>
        <p:nvPicPr>
          <p:cNvPr id="3" name="Bildobjekt 2" descr="2013_swed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285860"/>
            <a:ext cx="7597170" cy="3841590"/>
          </a:xfrm>
          <a:prstGeom prst="rect">
            <a:avLst/>
          </a:prstGeom>
        </p:spPr>
      </p:pic>
      <p:cxnSp>
        <p:nvCxnSpPr>
          <p:cNvPr id="5" name="Rak 4"/>
          <p:cNvCxnSpPr/>
          <p:nvPr/>
        </p:nvCxnSpPr>
        <p:spPr>
          <a:xfrm>
            <a:off x="71438" y="3357562"/>
            <a:ext cx="85010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EDIKONF  2006 | ESKILSTUNA | 17 Jan 2006</a:t>
            </a:r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8964613" cy="1143000"/>
          </a:xfrm>
        </p:spPr>
        <p:txBody>
          <a:bodyPr>
            <a:normAutofit fontScale="90000"/>
          </a:bodyPr>
          <a:lstStyle/>
          <a:p>
            <a:r>
              <a:rPr lang="en-US" sz="2600"/>
              <a:t>Companies whose profit margins depend on merchandise made by factories 12,000 miles away simply won't function in a world of $100-plus barrels of oil. 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44675"/>
            <a:ext cx="914400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EDIKONF  2006 | ESKILSTUNA | 17 Jan 2006</a:t>
            </a:r>
          </a:p>
        </p:txBody>
      </p:sp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-36513" y="-26988"/>
            <a:ext cx="9180513" cy="685800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pic>
        <p:nvPicPr>
          <p:cNvPr id="171012" name="Picture 4" descr="mollis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0"/>
            <a:ext cx="6121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7894-C0EB-4770-B5D9-318CD4DDFB47}" type="slidenum">
              <a:rPr lang="sv-SE" smtClean="0"/>
              <a:pPr/>
              <a:t>9</a:t>
            </a:fld>
            <a:endParaRPr lang="sv-SE"/>
          </a:p>
        </p:txBody>
      </p:sp>
      <p:pic>
        <p:nvPicPr>
          <p:cNvPr id="5" name="Bildobjekt 4" descr="gdp_fu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4" y="195339"/>
            <a:ext cx="9051812" cy="6467322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0" y="0"/>
            <a:ext cx="153634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sz="2400" b="1" dirty="0" smtClean="0"/>
              <a:t>Farsta  9</a:t>
            </a:r>
            <a:endParaRPr lang="sv-SE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Bildobjekt 1" descr="yesweca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554038"/>
            <a:ext cx="9144000" cy="741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ilience-vs-Efficienc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37893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/>
          <p:cNvGrpSpPr/>
          <p:nvPr/>
        </p:nvGrpSpPr>
        <p:grpSpPr>
          <a:xfrm>
            <a:off x="1500166" y="642918"/>
            <a:ext cx="4794649" cy="5572164"/>
            <a:chOff x="1500166" y="642918"/>
            <a:chExt cx="4794649" cy="5572164"/>
          </a:xfrm>
        </p:grpSpPr>
        <p:sp>
          <p:nvSpPr>
            <p:cNvPr id="3" name="Rektangel 2"/>
            <p:cNvSpPr/>
            <p:nvPr/>
          </p:nvSpPr>
          <p:spPr>
            <a:xfrm>
              <a:off x="2357422" y="2214554"/>
              <a:ext cx="1928826" cy="20002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Highest</a:t>
              </a:r>
              <a:r>
                <a:rPr lang="sv-SE" sz="2400" b="1" dirty="0" smtClean="0"/>
                <a:t> </a:t>
              </a:r>
              <a:r>
                <a:rPr lang="sv-SE" sz="2400" b="1" dirty="0" err="1" smtClean="0"/>
                <a:t>energy</a:t>
              </a:r>
              <a:r>
                <a:rPr lang="sv-SE" sz="2400" b="1" dirty="0" smtClean="0"/>
                <a:t> </a:t>
              </a:r>
              <a:r>
                <a:rPr lang="sv-SE" sz="2400" b="1" dirty="0" err="1" smtClean="0"/>
                <a:t>intensity</a:t>
              </a:r>
              <a:r>
                <a:rPr lang="sv-SE" sz="2400" b="1" dirty="0" smtClean="0"/>
                <a:t> approach</a:t>
              </a:r>
              <a:endParaRPr lang="sv-SE" sz="1400" dirty="0" smtClean="0"/>
            </a:p>
            <a:p>
              <a:pPr algn="ctr"/>
              <a:endParaRPr lang="sv-SE" dirty="0"/>
            </a:p>
          </p:txBody>
        </p:sp>
        <p:sp>
          <p:nvSpPr>
            <p:cNvPr id="4" name="Rektangel 3"/>
            <p:cNvSpPr/>
            <p:nvPr/>
          </p:nvSpPr>
          <p:spPr>
            <a:xfrm>
              <a:off x="4286248" y="2214554"/>
              <a:ext cx="1928826" cy="20002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Built</a:t>
              </a:r>
              <a:r>
                <a:rPr lang="sv-SE" sz="2400" b="1" dirty="0" smtClean="0"/>
                <a:t> to </a:t>
              </a:r>
              <a:r>
                <a:rPr lang="sv-SE" sz="2400" b="1" dirty="0" err="1" smtClean="0"/>
                <a:t>use</a:t>
              </a:r>
              <a:r>
                <a:rPr lang="sv-SE" sz="2400" b="1" dirty="0" smtClean="0"/>
                <a:t> a 100 </a:t>
              </a:r>
              <a:r>
                <a:rPr lang="sv-SE" sz="2400" b="1" dirty="0" err="1" smtClean="0"/>
                <a:t>years</a:t>
              </a:r>
              <a:endParaRPr lang="sv-SE" sz="2400" b="1" dirty="0"/>
            </a:p>
          </p:txBody>
        </p:sp>
        <p:sp>
          <p:nvSpPr>
            <p:cNvPr id="5" name="Rektangel 4"/>
            <p:cNvSpPr/>
            <p:nvPr/>
          </p:nvSpPr>
          <p:spPr>
            <a:xfrm>
              <a:off x="2357422" y="4214818"/>
              <a:ext cx="1928826" cy="20002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>
                  <a:solidFill>
                    <a:schemeClr val="bg1"/>
                  </a:solidFill>
                </a:rPr>
                <a:t>Made</a:t>
              </a:r>
              <a:r>
                <a:rPr lang="sv-SE" sz="2400" b="1" dirty="0" smtClean="0">
                  <a:solidFill>
                    <a:schemeClr val="bg1"/>
                  </a:solidFill>
                </a:rPr>
                <a:t> to </a:t>
              </a:r>
              <a:r>
                <a:rPr lang="sv-SE" sz="2400" b="1" dirty="0" err="1" smtClean="0">
                  <a:solidFill>
                    <a:schemeClr val="bg1"/>
                  </a:solidFill>
                </a:rPr>
                <a:t>require</a:t>
              </a:r>
              <a:r>
                <a:rPr lang="sv-SE" sz="2400" b="1" dirty="0" smtClean="0">
                  <a:solidFill>
                    <a:schemeClr val="bg1"/>
                  </a:solidFill>
                </a:rPr>
                <a:t> </a:t>
              </a:r>
              <a:r>
                <a:rPr lang="sv-SE" sz="2400" b="1" dirty="0" err="1" smtClean="0">
                  <a:solidFill>
                    <a:schemeClr val="bg1"/>
                  </a:solidFill>
                </a:rPr>
                <a:t>energy</a:t>
              </a:r>
              <a:endParaRPr lang="sv-SE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ktangel 5"/>
            <p:cNvSpPr/>
            <p:nvPr/>
          </p:nvSpPr>
          <p:spPr>
            <a:xfrm>
              <a:off x="4286248" y="4214818"/>
              <a:ext cx="1928826" cy="20002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b="1" dirty="0" err="1" smtClean="0"/>
                <a:t>Made</a:t>
              </a:r>
              <a:r>
                <a:rPr lang="sv-SE" sz="2400" b="1" dirty="0" smtClean="0"/>
                <a:t> for repair or </a:t>
              </a:r>
              <a:r>
                <a:rPr lang="sv-SE" sz="2400" b="1" dirty="0" err="1" smtClean="0"/>
                <a:t>recyle</a:t>
              </a:r>
              <a:endParaRPr lang="sv-SE" sz="1200" dirty="0"/>
            </a:p>
          </p:txBody>
        </p:sp>
        <p:sp>
          <p:nvSpPr>
            <p:cNvPr id="7" name="textruta 6"/>
            <p:cNvSpPr txBox="1"/>
            <p:nvPr/>
          </p:nvSpPr>
          <p:spPr>
            <a:xfrm>
              <a:off x="2779781" y="1428736"/>
              <a:ext cx="2987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Energy </a:t>
              </a:r>
              <a:r>
                <a:rPr lang="sv-SE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intensity</a:t>
              </a:r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in operation </a:t>
              </a:r>
            </a:p>
          </p:txBody>
        </p:sp>
        <p:sp>
          <p:nvSpPr>
            <p:cNvPr id="8" name="Rektangel 7"/>
            <p:cNvSpPr/>
            <p:nvPr/>
          </p:nvSpPr>
          <p:spPr>
            <a:xfrm>
              <a:off x="3185224" y="1773784"/>
              <a:ext cx="3914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HI</a:t>
              </a:r>
              <a:endParaRPr lang="sv-SE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Rektangel 8"/>
            <p:cNvSpPr/>
            <p:nvPr/>
          </p:nvSpPr>
          <p:spPr>
            <a:xfrm>
              <a:off x="5000628" y="1773784"/>
              <a:ext cx="4339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LO</a:t>
              </a:r>
              <a:endParaRPr lang="sv-SE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10" name="Grupp 10"/>
            <p:cNvGrpSpPr/>
            <p:nvPr/>
          </p:nvGrpSpPr>
          <p:grpSpPr>
            <a:xfrm rot="16200000">
              <a:off x="922968" y="4025753"/>
              <a:ext cx="2238114" cy="369337"/>
              <a:chOff x="3312967" y="1295377"/>
              <a:chExt cx="2238114" cy="369337"/>
            </a:xfrm>
          </p:grpSpPr>
          <p:sp>
            <p:nvSpPr>
              <p:cNvPr id="13" name="Rektangel 12"/>
              <p:cNvSpPr/>
              <p:nvPr/>
            </p:nvSpPr>
            <p:spPr>
              <a:xfrm>
                <a:off x="3312967" y="1295382"/>
                <a:ext cx="4339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LO</a:t>
                </a:r>
                <a:endParaRPr lang="sv-SE" b="1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4" name="Rektangel 9"/>
              <p:cNvSpPr/>
              <p:nvPr/>
            </p:nvSpPr>
            <p:spPr>
              <a:xfrm>
                <a:off x="5159627" y="1295377"/>
                <a:ext cx="391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HI</a:t>
                </a:r>
                <a:endParaRPr lang="sv-SE" b="1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1" name="textruta 10"/>
            <p:cNvSpPr txBox="1"/>
            <p:nvPr/>
          </p:nvSpPr>
          <p:spPr>
            <a:xfrm rot="16200000">
              <a:off x="158228" y="4000504"/>
              <a:ext cx="30532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Energy </a:t>
              </a:r>
              <a:r>
                <a:rPr lang="sv-SE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intensity</a:t>
              </a:r>
              <a:r>
                <a:rPr lang="sv-SE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in </a:t>
              </a:r>
              <a:r>
                <a:rPr lang="sv-SE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production</a:t>
              </a:r>
              <a:endParaRPr lang="sv-SE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ruta 11"/>
            <p:cNvSpPr txBox="1"/>
            <p:nvPr/>
          </p:nvSpPr>
          <p:spPr>
            <a:xfrm>
              <a:off x="2512241" y="642918"/>
              <a:ext cx="3782574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sv-SE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r>
                <a:rPr lang="sv-SE" sz="2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BUILT INFRASTRUCTURE</a:t>
              </a:r>
              <a:endParaRPr lang="sv-SE" sz="2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lockbåge 49"/>
          <p:cNvSpPr/>
          <p:nvPr/>
        </p:nvSpPr>
        <p:spPr bwMode="auto">
          <a:xfrm rot="5400000">
            <a:off x="6515948" y="2910599"/>
            <a:ext cx="1231338" cy="1101608"/>
          </a:xfrm>
          <a:prstGeom prst="blockArc">
            <a:avLst>
              <a:gd name="adj1" fmla="val 16140811"/>
              <a:gd name="adj2" fmla="val 0"/>
              <a:gd name="adj3" fmla="val 25000"/>
            </a:avLst>
          </a:prstGeom>
          <a:solidFill>
            <a:srgbClr val="9966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07526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600" dirty="0" smtClean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2" name="Grupp 50"/>
          <p:cNvGrpSpPr/>
          <p:nvPr/>
        </p:nvGrpSpPr>
        <p:grpSpPr>
          <a:xfrm>
            <a:off x="1202376" y="577480"/>
            <a:ext cx="7476908" cy="4761139"/>
            <a:chOff x="1296516" y="644525"/>
            <a:chExt cx="8242772" cy="5248274"/>
          </a:xfrm>
        </p:grpSpPr>
        <p:sp>
          <p:nvSpPr>
            <p:cNvPr id="48" name="AutoShape 26"/>
            <p:cNvSpPr>
              <a:spLocks noChangeArrowheads="1"/>
            </p:cNvSpPr>
            <p:nvPr/>
          </p:nvSpPr>
          <p:spPr bwMode="auto">
            <a:xfrm>
              <a:off x="8295730" y="2627709"/>
              <a:ext cx="216024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" name="AutoShape 1"/>
            <p:cNvSpPr>
              <a:spLocks noChangeArrowheads="1"/>
            </p:cNvSpPr>
            <p:nvPr/>
          </p:nvSpPr>
          <p:spPr bwMode="auto">
            <a:xfrm>
              <a:off x="1979613" y="2519363"/>
              <a:ext cx="2700337" cy="2519362"/>
            </a:xfrm>
            <a:prstGeom prst="roundRect">
              <a:avLst>
                <a:gd name="adj" fmla="val 60"/>
              </a:avLst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608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HARVESTED</a:t>
              </a:r>
            </a:p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EXCESS</a:t>
              </a:r>
              <a:br>
                <a:rPr lang="en-GB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</a:br>
              <a:r>
                <a:rPr lang="en-GB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BIOMASS</a:t>
              </a:r>
            </a:p>
          </p:txBody>
        </p:sp>
        <p:sp>
          <p:nvSpPr>
            <p:cNvPr id="5122" name="AutoShape 2"/>
            <p:cNvSpPr>
              <a:spLocks noChangeArrowheads="1"/>
            </p:cNvSpPr>
            <p:nvPr/>
          </p:nvSpPr>
          <p:spPr bwMode="auto">
            <a:xfrm>
              <a:off x="1296516" y="2915741"/>
              <a:ext cx="1079500" cy="161925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sv-SE" dirty="0" smtClean="0">
                  <a:solidFill>
                    <a:schemeClr val="tx1"/>
                  </a:solidFill>
                </a:rPr>
                <a:t>Sun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23" name="AutoShape 3"/>
            <p:cNvSpPr>
              <a:spLocks noChangeArrowheads="1"/>
            </p:cNvSpPr>
            <p:nvPr/>
          </p:nvSpPr>
          <p:spPr bwMode="auto">
            <a:xfrm>
              <a:off x="4676775" y="4140200"/>
              <a:ext cx="1263650" cy="900113"/>
            </a:xfrm>
            <a:prstGeom prst="roundRect">
              <a:avLst>
                <a:gd name="adj" fmla="val 176"/>
              </a:avLst>
            </a:prstGeom>
            <a:solidFill>
              <a:srgbClr val="808000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COMPOST</a:t>
              </a:r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auto">
            <a:xfrm>
              <a:off x="4679950" y="3419475"/>
              <a:ext cx="1263650" cy="720725"/>
            </a:xfrm>
            <a:prstGeom prst="roundRect">
              <a:avLst>
                <a:gd name="adj" fmla="val 218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BIOGAS</a:t>
              </a:r>
            </a:p>
          </p:txBody>
        </p:sp>
        <p:sp>
          <p:nvSpPr>
            <p:cNvPr id="5125" name="AutoShape 5"/>
            <p:cNvSpPr>
              <a:spLocks noChangeArrowheads="1"/>
            </p:cNvSpPr>
            <p:nvPr/>
          </p:nvSpPr>
          <p:spPr bwMode="auto">
            <a:xfrm>
              <a:off x="4679950" y="2519363"/>
              <a:ext cx="1263650" cy="900112"/>
            </a:xfrm>
            <a:prstGeom prst="roundRect">
              <a:avLst>
                <a:gd name="adj" fmla="val 176"/>
              </a:avLst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PYROLYSIS</a:t>
              </a:r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5940425" y="4137027"/>
              <a:ext cx="1263650" cy="579464"/>
            </a:xfrm>
            <a:prstGeom prst="roundRect">
              <a:avLst>
                <a:gd name="adj" fmla="val 440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smtClean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 </a:t>
              </a:r>
              <a:endPara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5128" name="AutoShape 8"/>
            <p:cNvSpPr>
              <a:spLocks noChangeArrowheads="1"/>
            </p:cNvSpPr>
            <p:nvPr/>
          </p:nvSpPr>
          <p:spPr bwMode="auto">
            <a:xfrm>
              <a:off x="5926138" y="3435350"/>
              <a:ext cx="1263650" cy="239713"/>
            </a:xfrm>
            <a:prstGeom prst="roundRect">
              <a:avLst>
                <a:gd name="adj" fmla="val 667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 Co2</a:t>
              </a:r>
            </a:p>
          </p:txBody>
        </p:sp>
        <p:sp>
          <p:nvSpPr>
            <p:cNvPr id="5129" name="AutoShape 9"/>
            <p:cNvSpPr>
              <a:spLocks noChangeArrowheads="1"/>
            </p:cNvSpPr>
            <p:nvPr/>
          </p:nvSpPr>
          <p:spPr bwMode="auto">
            <a:xfrm>
              <a:off x="5943600" y="2519363"/>
              <a:ext cx="1263650" cy="239712"/>
            </a:xfrm>
            <a:prstGeom prst="roundRect">
              <a:avLst>
                <a:gd name="adj" fmla="val 667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err="1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Biochar</a:t>
              </a:r>
              <a:endParaRPr lang="en-GB" sz="1100" dirty="0">
                <a:solidFill>
                  <a:srgbClr val="FFFFFF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>
              <a:off x="5940425" y="3900488"/>
              <a:ext cx="1263650" cy="239712"/>
            </a:xfrm>
            <a:prstGeom prst="roundRect">
              <a:avLst>
                <a:gd name="adj" fmla="val 667"/>
              </a:avLst>
            </a:prstGeom>
            <a:solidFill>
              <a:srgbClr val="808019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Compost</a:t>
              </a:r>
            </a:p>
          </p:txBody>
        </p:sp>
        <p:sp>
          <p:nvSpPr>
            <p:cNvPr id="5131" name="Freeform 11"/>
            <p:cNvSpPr>
              <a:spLocks noChangeArrowheads="1"/>
            </p:cNvSpPr>
            <p:nvPr/>
          </p:nvSpPr>
          <p:spPr bwMode="auto">
            <a:xfrm rot="16200000" flipV="1">
              <a:off x="6576228" y="1743851"/>
              <a:ext cx="1000131" cy="1071569"/>
            </a:xfrm>
            <a:custGeom>
              <a:avLst/>
              <a:gdLst>
                <a:gd name="T0" fmla="*/ 0 w 21600"/>
                <a:gd name="T1" fmla="*/ 714052 h 21600"/>
                <a:gd name="T2" fmla="*/ 0 w 21600"/>
                <a:gd name="T3" fmla="*/ 0 h 21600"/>
                <a:gd name="T4" fmla="*/ 369887 w 21600"/>
                <a:gd name="T5" fmla="*/ 1167842 h 21600"/>
                <a:gd name="T6" fmla="*/ -186416 w 21600"/>
                <a:gd name="T7" fmla="*/ 360363 h 21600"/>
                <a:gd name="T8" fmla="*/ 832247 w 21600"/>
                <a:gd name="T9" fmla="*/ 93427 h 21600"/>
                <a:gd name="T10" fmla="*/ 558256 w 21600"/>
                <a:gd name="T11" fmla="*/ 314616 h 21600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6300" y="10800"/>
                  </a:moveTo>
                  <a:cubicBezTo>
                    <a:pt x="16300" y="7762"/>
                    <a:pt x="13837" y="5300"/>
                    <a:pt x="10800" y="5300"/>
                  </a:cubicBezTo>
                  <a:cubicBezTo>
                    <a:pt x="7941" y="5299"/>
                    <a:pt x="5559" y="7489"/>
                    <a:pt x="5319" y="10337"/>
                  </a:cubicBezTo>
                  <a:lnTo>
                    <a:pt x="38" y="9892"/>
                  </a:lnTo>
                  <a:cubicBezTo>
                    <a:pt x="510" y="4299"/>
                    <a:pt x="5187" y="-1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35000" y="10800"/>
                  </a:lnTo>
                  <a:lnTo>
                    <a:pt x="13600" y="108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Freeform 13"/>
            <p:cNvSpPr>
              <a:spLocks noChangeArrowheads="1"/>
            </p:cNvSpPr>
            <p:nvPr/>
          </p:nvSpPr>
          <p:spPr bwMode="auto">
            <a:xfrm rot="5400000">
              <a:off x="6687358" y="4771228"/>
              <a:ext cx="920750" cy="1071570"/>
            </a:xfrm>
            <a:custGeom>
              <a:avLst/>
              <a:gdLst>
                <a:gd name="T0" fmla="*/ 0 w 21600"/>
                <a:gd name="T1" fmla="*/ 1212629 h 21600"/>
                <a:gd name="T2" fmla="*/ 0 w 21600"/>
                <a:gd name="T3" fmla="*/ 0 h 21600"/>
                <a:gd name="T4" fmla="*/ 460375 w 21600"/>
                <a:gd name="T5" fmla="*/ 1983272 h 21600"/>
                <a:gd name="T6" fmla="*/ 419623 w 21600"/>
                <a:gd name="T7" fmla="*/ 611981 h 21600"/>
                <a:gd name="T8" fmla="*/ 1035844 w 21600"/>
                <a:gd name="T9" fmla="*/ 158662 h 21600"/>
                <a:gd name="T10" fmla="*/ 694825 w 21600"/>
                <a:gd name="T11" fmla="*/ -310070 h 21600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6300" y="10800"/>
                  </a:moveTo>
                  <a:cubicBezTo>
                    <a:pt x="16300" y="7762"/>
                    <a:pt x="13837" y="5300"/>
                    <a:pt x="10800" y="5300"/>
                  </a:cubicBezTo>
                  <a:cubicBezTo>
                    <a:pt x="10692" y="5299"/>
                    <a:pt x="10584" y="5303"/>
                    <a:pt x="10477" y="5309"/>
                  </a:cubicBezTo>
                  <a:lnTo>
                    <a:pt x="10166" y="18"/>
                  </a:lnTo>
                  <a:cubicBezTo>
                    <a:pt x="10377" y="6"/>
                    <a:pt x="10588" y="-1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24300" y="10800"/>
                  </a:lnTo>
                  <a:lnTo>
                    <a:pt x="35000" y="10800"/>
                  </a:lnTo>
                  <a:lnTo>
                    <a:pt x="13600" y="10800"/>
                  </a:lnTo>
                  <a:close/>
                </a:path>
              </a:pathLst>
            </a:custGeom>
            <a:solidFill>
              <a:srgbClr val="80801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>
              <a:off x="5943600" y="2976563"/>
              <a:ext cx="1263650" cy="460320"/>
            </a:xfrm>
            <a:prstGeom prst="roundRect">
              <a:avLst>
                <a:gd name="adj" fmla="val 667"/>
              </a:avLst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smtClean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 </a:t>
              </a:r>
              <a:endPara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5135" name="AutoShape 15"/>
            <p:cNvSpPr>
              <a:spLocks noChangeArrowheads="1"/>
            </p:cNvSpPr>
            <p:nvPr/>
          </p:nvSpPr>
          <p:spPr bwMode="auto">
            <a:xfrm>
              <a:off x="5943600" y="3660775"/>
              <a:ext cx="1263650" cy="239713"/>
            </a:xfrm>
            <a:prstGeom prst="roundRect">
              <a:avLst>
                <a:gd name="adj" fmla="val 667"/>
              </a:avLst>
            </a:prstGeom>
            <a:solidFill>
              <a:srgbClr val="9966CC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 </a:t>
              </a:r>
            </a:p>
          </p:txBody>
        </p:sp>
        <p:sp>
          <p:nvSpPr>
            <p:cNvPr id="5136" name="AutoShape 16"/>
            <p:cNvSpPr>
              <a:spLocks noChangeArrowheads="1"/>
            </p:cNvSpPr>
            <p:nvPr/>
          </p:nvSpPr>
          <p:spPr bwMode="auto">
            <a:xfrm>
              <a:off x="6837363" y="2771775"/>
              <a:ext cx="1263650" cy="239713"/>
            </a:xfrm>
            <a:prstGeom prst="roundRect">
              <a:avLst>
                <a:gd name="adj" fmla="val 667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smtClean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 </a:t>
              </a:r>
              <a:endPara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5140" name="AutoShape 20"/>
            <p:cNvSpPr>
              <a:spLocks noChangeArrowheads="1"/>
            </p:cNvSpPr>
            <p:nvPr/>
          </p:nvSpPr>
          <p:spPr bwMode="auto">
            <a:xfrm>
              <a:off x="8459788" y="25193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Freeform 21"/>
            <p:cNvSpPr>
              <a:spLocks noChangeArrowheads="1"/>
            </p:cNvSpPr>
            <p:nvPr/>
          </p:nvSpPr>
          <p:spPr bwMode="auto">
            <a:xfrm rot="13500000" flipH="1">
              <a:off x="6604000" y="3873625"/>
              <a:ext cx="1103313" cy="1039812"/>
            </a:xfrm>
            <a:custGeom>
              <a:avLst/>
              <a:gdLst>
                <a:gd name="T0" fmla="*/ 551656 w 21600"/>
                <a:gd name="T1" fmla="*/ 1039812 h 21600"/>
                <a:gd name="T2" fmla="*/ 819516 w 21600"/>
                <a:gd name="T3" fmla="*/ 815916 h 21600"/>
                <a:gd name="T4" fmla="*/ 551656 w 21600"/>
                <a:gd name="T5" fmla="*/ 778078 h 21600"/>
                <a:gd name="T6" fmla="*/ 283796 w 21600"/>
                <a:gd name="T7" fmla="*/ 815916 h 21600"/>
                <a:gd name="T8" fmla="*/ 0 w 21600"/>
                <a:gd name="T9" fmla="*/ 0 h 21600"/>
                <a:gd name="T10" fmla="*/ 21600 w 21600"/>
                <a:gd name="T11" fmla="*/ 195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14279" y="14880"/>
                  </a:moveTo>
                  <a:cubicBezTo>
                    <a:pt x="13309" y="15708"/>
                    <a:pt x="12075" y="16162"/>
                    <a:pt x="10800" y="16163"/>
                  </a:cubicBezTo>
                  <a:cubicBezTo>
                    <a:pt x="9524" y="16163"/>
                    <a:pt x="8290" y="15708"/>
                    <a:pt x="7320" y="14880"/>
                  </a:cubicBezTo>
                  <a:lnTo>
                    <a:pt x="3792" y="19017"/>
                  </a:lnTo>
                  <a:cubicBezTo>
                    <a:pt x="5746" y="20684"/>
                    <a:pt x="8231" y="21600"/>
                    <a:pt x="10800" y="21600"/>
                  </a:cubicBezTo>
                  <a:cubicBezTo>
                    <a:pt x="13368" y="21599"/>
                    <a:pt x="15853" y="20684"/>
                    <a:pt x="17807" y="19017"/>
                  </a:cubicBezTo>
                  <a:close/>
                </a:path>
              </a:pathLst>
            </a:custGeom>
            <a:solidFill>
              <a:srgbClr val="80801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AutoShape 22"/>
            <p:cNvSpPr>
              <a:spLocks noChangeArrowheads="1"/>
            </p:cNvSpPr>
            <p:nvPr/>
          </p:nvSpPr>
          <p:spPr bwMode="auto">
            <a:xfrm>
              <a:off x="7416576" y="4319588"/>
              <a:ext cx="261938" cy="1008062"/>
            </a:xfrm>
            <a:prstGeom prst="roundRect">
              <a:avLst>
                <a:gd name="adj" fmla="val 606"/>
              </a:avLst>
            </a:prstGeom>
            <a:solidFill>
              <a:srgbClr val="80801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Freeform 23"/>
            <p:cNvSpPr>
              <a:spLocks noChangeArrowheads="1"/>
            </p:cNvSpPr>
            <p:nvPr/>
          </p:nvSpPr>
          <p:spPr bwMode="auto">
            <a:xfrm rot="18900000">
              <a:off x="7497763" y="2185988"/>
              <a:ext cx="1103312" cy="806450"/>
            </a:xfrm>
            <a:custGeom>
              <a:avLst/>
              <a:gdLst>
                <a:gd name="T0" fmla="*/ 551656 w 21600"/>
                <a:gd name="T1" fmla="*/ 806450 h 21600"/>
                <a:gd name="T2" fmla="*/ 819516 w 21600"/>
                <a:gd name="T3" fmla="*/ 632802 h 21600"/>
                <a:gd name="T4" fmla="*/ 551656 w 21600"/>
                <a:gd name="T5" fmla="*/ 603456 h 21600"/>
                <a:gd name="T6" fmla="*/ 283796 w 21600"/>
                <a:gd name="T7" fmla="*/ 632802 h 21600"/>
                <a:gd name="T8" fmla="*/ 0 w 21600"/>
                <a:gd name="T9" fmla="*/ 0 h 21600"/>
                <a:gd name="T10" fmla="*/ 21600 w 21600"/>
                <a:gd name="T11" fmla="*/ 195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14279" y="14880"/>
                  </a:moveTo>
                  <a:cubicBezTo>
                    <a:pt x="13309" y="15708"/>
                    <a:pt x="12075" y="16162"/>
                    <a:pt x="10800" y="16163"/>
                  </a:cubicBezTo>
                  <a:cubicBezTo>
                    <a:pt x="9524" y="16163"/>
                    <a:pt x="8290" y="15708"/>
                    <a:pt x="7320" y="14880"/>
                  </a:cubicBezTo>
                  <a:lnTo>
                    <a:pt x="3792" y="19017"/>
                  </a:lnTo>
                  <a:cubicBezTo>
                    <a:pt x="5746" y="20684"/>
                    <a:pt x="8231" y="21600"/>
                    <a:pt x="10800" y="21600"/>
                  </a:cubicBezTo>
                  <a:cubicBezTo>
                    <a:pt x="13368" y="21599"/>
                    <a:pt x="15853" y="20684"/>
                    <a:pt x="17807" y="19017"/>
                  </a:cubicBez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AutoShape 24"/>
            <p:cNvSpPr>
              <a:spLocks noChangeArrowheads="1"/>
            </p:cNvSpPr>
            <p:nvPr/>
          </p:nvSpPr>
          <p:spPr bwMode="auto">
            <a:xfrm rot="16200000">
              <a:off x="7236619" y="859631"/>
              <a:ext cx="1881188" cy="1450975"/>
            </a:xfrm>
            <a:prstGeom prst="rightArrow">
              <a:avLst>
                <a:gd name="adj1" fmla="val 50000"/>
                <a:gd name="adj2" fmla="val 32412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AutoShape 25"/>
            <p:cNvSpPr>
              <a:spLocks noChangeArrowheads="1"/>
            </p:cNvSpPr>
            <p:nvPr/>
          </p:nvSpPr>
          <p:spPr bwMode="auto">
            <a:xfrm>
              <a:off x="8388350" y="25193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6" name="AutoShape 26"/>
            <p:cNvSpPr>
              <a:spLocks noChangeArrowheads="1"/>
            </p:cNvSpPr>
            <p:nvPr/>
          </p:nvSpPr>
          <p:spPr bwMode="auto">
            <a:xfrm>
              <a:off x="8315325" y="25193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7" name="AutoShape 27"/>
            <p:cNvSpPr>
              <a:spLocks noChangeArrowheads="1"/>
            </p:cNvSpPr>
            <p:nvPr/>
          </p:nvSpPr>
          <p:spPr bwMode="auto">
            <a:xfrm>
              <a:off x="8243888" y="16557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8" name="AutoShape 28"/>
            <p:cNvSpPr>
              <a:spLocks noChangeArrowheads="1"/>
            </p:cNvSpPr>
            <p:nvPr/>
          </p:nvSpPr>
          <p:spPr bwMode="auto">
            <a:xfrm>
              <a:off x="8172450" y="16557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9" name="AutoShape 29"/>
            <p:cNvSpPr>
              <a:spLocks noChangeArrowheads="1"/>
            </p:cNvSpPr>
            <p:nvPr/>
          </p:nvSpPr>
          <p:spPr bwMode="auto">
            <a:xfrm>
              <a:off x="8135938" y="16557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0" name="AutoShape 30"/>
            <p:cNvSpPr>
              <a:spLocks noChangeArrowheads="1"/>
            </p:cNvSpPr>
            <p:nvPr/>
          </p:nvSpPr>
          <p:spPr bwMode="auto">
            <a:xfrm>
              <a:off x="8064500" y="10080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1" name="AutoShape 31"/>
            <p:cNvSpPr>
              <a:spLocks noChangeArrowheads="1"/>
            </p:cNvSpPr>
            <p:nvPr/>
          </p:nvSpPr>
          <p:spPr bwMode="auto">
            <a:xfrm>
              <a:off x="7991475" y="10080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2" name="AutoShape 32"/>
            <p:cNvSpPr>
              <a:spLocks noChangeArrowheads="1"/>
            </p:cNvSpPr>
            <p:nvPr/>
          </p:nvSpPr>
          <p:spPr bwMode="auto">
            <a:xfrm>
              <a:off x="7920038" y="10080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3" name="AutoShape 33"/>
            <p:cNvSpPr>
              <a:spLocks noChangeArrowheads="1"/>
            </p:cNvSpPr>
            <p:nvPr/>
          </p:nvSpPr>
          <p:spPr bwMode="auto">
            <a:xfrm>
              <a:off x="7848600" y="10080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4" name="AutoShape 34"/>
            <p:cNvSpPr>
              <a:spLocks noChangeArrowheads="1"/>
            </p:cNvSpPr>
            <p:nvPr/>
          </p:nvSpPr>
          <p:spPr bwMode="auto">
            <a:xfrm>
              <a:off x="7775575" y="1008063"/>
              <a:ext cx="82550" cy="1800225"/>
            </a:xfrm>
            <a:prstGeom prst="roundRect">
              <a:avLst>
                <a:gd name="adj" fmla="val 1921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7" name="AutoShape 37"/>
            <p:cNvSpPr>
              <a:spLocks noChangeArrowheads="1"/>
            </p:cNvSpPr>
            <p:nvPr/>
          </p:nvSpPr>
          <p:spPr bwMode="auto">
            <a:xfrm>
              <a:off x="6225536" y="1654490"/>
              <a:ext cx="865187" cy="492428"/>
            </a:xfrm>
            <a:prstGeom prst="leftArrow">
              <a:avLst>
                <a:gd name="adj1" fmla="val 50000"/>
                <a:gd name="adj2" fmla="val 50240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9" name="AutoShape 39"/>
            <p:cNvSpPr>
              <a:spLocks noChangeArrowheads="1"/>
            </p:cNvSpPr>
            <p:nvPr/>
          </p:nvSpPr>
          <p:spPr bwMode="auto">
            <a:xfrm>
              <a:off x="6326196" y="5422910"/>
              <a:ext cx="865187" cy="469889"/>
            </a:xfrm>
            <a:prstGeom prst="leftArrow">
              <a:avLst>
                <a:gd name="adj1" fmla="val 50000"/>
                <a:gd name="adj2" fmla="val 50018"/>
              </a:avLst>
            </a:prstGeom>
            <a:solidFill>
              <a:srgbClr val="808019"/>
            </a:solidFill>
            <a:ln w="936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7118034" y="2894720"/>
              <a:ext cx="1736725" cy="428625"/>
            </a:xfrm>
            <a:prstGeom prst="rightArrow">
              <a:avLst>
                <a:gd name="adj1" fmla="val 50000"/>
                <a:gd name="adj2" fmla="val 101296"/>
              </a:avLst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55440" rIns="90000" bIns="45000" anchor="ctr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smtClean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Heat</a:t>
              </a:r>
              <a:endPara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>
              <a:off x="5943600" y="2760663"/>
              <a:ext cx="1263650" cy="239712"/>
            </a:xfrm>
            <a:prstGeom prst="roundRect">
              <a:avLst>
                <a:gd name="adj" fmla="val 667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FFFFFF"/>
                  </a:solidFill>
                  <a:ea typeface="Microsoft YaHei" charset="0"/>
                  <a:cs typeface="Microsoft YaHei" charset="0"/>
                </a:rPr>
                <a:t>CO2</a:t>
              </a:r>
            </a:p>
          </p:txBody>
        </p:sp>
        <p:sp>
          <p:nvSpPr>
            <p:cNvPr id="42" name="textruta 41"/>
            <p:cNvSpPr txBox="1"/>
            <p:nvPr/>
          </p:nvSpPr>
          <p:spPr>
            <a:xfrm>
              <a:off x="3987472" y="2903387"/>
              <a:ext cx="707604" cy="162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err="1" smtClean="0">
                  <a:solidFill>
                    <a:schemeClr val="bg1"/>
                  </a:solidFill>
                </a:rPr>
                <a:t>Dry</a:t>
              </a:r>
              <a:endParaRPr lang="sv-SE" dirty="0" smtClean="0">
                <a:solidFill>
                  <a:schemeClr val="bg1"/>
                </a:solidFill>
              </a:endParaRPr>
            </a:p>
            <a:p>
              <a:endParaRPr lang="sv-SE" dirty="0">
                <a:solidFill>
                  <a:schemeClr val="bg1"/>
                </a:solidFill>
              </a:endParaRPr>
            </a:p>
            <a:p>
              <a:endParaRPr lang="sv-SE" dirty="0" smtClean="0">
                <a:solidFill>
                  <a:schemeClr val="bg1"/>
                </a:solidFill>
              </a:endParaRPr>
            </a:p>
            <a:p>
              <a:endParaRPr lang="sv-SE" dirty="0" smtClean="0">
                <a:solidFill>
                  <a:schemeClr val="bg1"/>
                </a:solidFill>
              </a:endParaRPr>
            </a:p>
            <a:p>
              <a:r>
                <a:rPr lang="sv-SE" dirty="0" smtClean="0">
                  <a:solidFill>
                    <a:schemeClr val="bg1"/>
                  </a:solidFill>
                </a:rPr>
                <a:t>Wet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139" name="AutoShape 19"/>
            <p:cNvSpPr>
              <a:spLocks noChangeArrowheads="1"/>
            </p:cNvSpPr>
            <p:nvPr/>
          </p:nvSpPr>
          <p:spPr bwMode="auto">
            <a:xfrm>
              <a:off x="6683386" y="4429022"/>
              <a:ext cx="1515317" cy="279509"/>
            </a:xfrm>
            <a:prstGeom prst="roundRect">
              <a:avLst>
                <a:gd name="adj" fmla="val 667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CO2</a:t>
              </a:r>
            </a:p>
          </p:txBody>
        </p:sp>
        <p:sp>
          <p:nvSpPr>
            <p:cNvPr id="43" name="AutoShape 19"/>
            <p:cNvSpPr>
              <a:spLocks noChangeArrowheads="1"/>
            </p:cNvSpPr>
            <p:nvPr/>
          </p:nvSpPr>
          <p:spPr bwMode="auto">
            <a:xfrm>
              <a:off x="6912520" y="4143270"/>
              <a:ext cx="1099168" cy="279509"/>
            </a:xfrm>
            <a:prstGeom prst="roundRect">
              <a:avLst>
                <a:gd name="adj" fmla="val 667"/>
              </a:avLst>
            </a:prstGeom>
            <a:solidFill>
              <a:srgbClr val="9966CC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 smtClean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C2H4</a:t>
              </a:r>
              <a:endPara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endParaRPr>
            </a:p>
          </p:txBody>
        </p:sp>
        <p:sp>
          <p:nvSpPr>
            <p:cNvPr id="47" name="Blockbåge 46"/>
            <p:cNvSpPr/>
            <p:nvPr/>
          </p:nvSpPr>
          <p:spPr bwMode="auto">
            <a:xfrm rot="5400000">
              <a:off x="7576361" y="3744118"/>
              <a:ext cx="1000132" cy="928694"/>
            </a:xfrm>
            <a:prstGeom prst="blockArc">
              <a:avLst>
                <a:gd name="adj1" fmla="val 16140811"/>
                <a:gd name="adj2" fmla="val 0"/>
                <a:gd name="adj3" fmla="val 25000"/>
              </a:avLst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600" dirty="0" smtClean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49" name="Blockbåge 48"/>
            <p:cNvSpPr/>
            <p:nvPr/>
          </p:nvSpPr>
          <p:spPr bwMode="auto">
            <a:xfrm rot="5400000">
              <a:off x="7400475" y="3462336"/>
              <a:ext cx="1357322" cy="1008112"/>
            </a:xfrm>
            <a:prstGeom prst="blockArc">
              <a:avLst>
                <a:gd name="adj1" fmla="val 16140811"/>
                <a:gd name="adj2" fmla="val 0"/>
                <a:gd name="adj3" fmla="val 25000"/>
              </a:avLst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600" dirty="0" smtClean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138" name="AutoShape 18"/>
            <p:cNvSpPr>
              <a:spLocks noChangeArrowheads="1"/>
            </p:cNvSpPr>
            <p:nvPr/>
          </p:nvSpPr>
          <p:spPr bwMode="auto">
            <a:xfrm>
              <a:off x="6837363" y="3421062"/>
              <a:ext cx="1703411" cy="246697"/>
            </a:xfrm>
            <a:prstGeom prst="roundRect">
              <a:avLst>
                <a:gd name="adj" fmla="val 667"/>
              </a:avLst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55440" rIns="90000" bIns="45000" anchor="ctr" anchorCtr="1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CO2</a:t>
              </a:r>
            </a:p>
          </p:txBody>
        </p:sp>
        <p:sp>
          <p:nvSpPr>
            <p:cNvPr id="5155" name="AutoShape 35"/>
            <p:cNvSpPr>
              <a:spLocks noChangeArrowheads="1"/>
            </p:cNvSpPr>
            <p:nvPr/>
          </p:nvSpPr>
          <p:spPr bwMode="auto">
            <a:xfrm>
              <a:off x="7187509" y="3105245"/>
              <a:ext cx="1736725" cy="428625"/>
            </a:xfrm>
            <a:prstGeom prst="rightArrow">
              <a:avLst>
                <a:gd name="adj1" fmla="val 50000"/>
                <a:gd name="adj2" fmla="val 101296"/>
              </a:avLst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55440" rIns="90000" bIns="45000" anchor="ctr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Electricity</a:t>
              </a:r>
            </a:p>
          </p:txBody>
        </p:sp>
        <p:sp>
          <p:nvSpPr>
            <p:cNvPr id="5156" name="AutoShape 36"/>
            <p:cNvSpPr>
              <a:spLocks noChangeArrowheads="1"/>
            </p:cNvSpPr>
            <p:nvPr/>
          </p:nvSpPr>
          <p:spPr bwMode="auto">
            <a:xfrm>
              <a:off x="7199313" y="3565523"/>
              <a:ext cx="2339975" cy="468312"/>
            </a:xfrm>
            <a:prstGeom prst="rightArrow">
              <a:avLst>
                <a:gd name="adj1" fmla="val 62241"/>
                <a:gd name="adj2" fmla="val 83575"/>
              </a:avLst>
            </a:prstGeom>
            <a:solidFill>
              <a:srgbClr val="99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55440" rIns="90000" bIns="45000" anchor="ctr"/>
            <a:lstStyle/>
            <a:p>
              <a:pPr algn="ctr">
                <a:tabLst>
                  <a:tab pos="0" algn="l"/>
                  <a:tab pos="406086" algn="l"/>
                  <a:tab pos="813612" algn="l"/>
                  <a:tab pos="1221138" algn="l"/>
                  <a:tab pos="1628664" algn="l"/>
                  <a:tab pos="2036190" algn="l"/>
                  <a:tab pos="2443717" algn="l"/>
                  <a:tab pos="2851242" algn="l"/>
                  <a:tab pos="3258769" algn="l"/>
                  <a:tab pos="3666294" algn="l"/>
                  <a:tab pos="4073821" algn="l"/>
                  <a:tab pos="4481346" algn="l"/>
                  <a:tab pos="4888873" algn="l"/>
                  <a:tab pos="5296398" algn="l"/>
                  <a:tab pos="5703925" algn="l"/>
                  <a:tab pos="6111450" algn="l"/>
                  <a:tab pos="6518977" algn="l"/>
                  <a:tab pos="6926502" algn="l"/>
                  <a:tab pos="7334029" algn="l"/>
                  <a:tab pos="7741554" algn="l"/>
                  <a:tab pos="8149081" algn="l"/>
                </a:tabLst>
              </a:pPr>
              <a:r>
                <a:rPr lang="en-GB" sz="1100" dirty="0">
                  <a:solidFill>
                    <a:srgbClr val="000000"/>
                  </a:solidFill>
                  <a:ea typeface="Microsoft YaHei" charset="0"/>
                  <a:cs typeface="Microsoft YaHei" charset="0"/>
                </a:rPr>
                <a:t>Propulsion</a:t>
              </a:r>
            </a:p>
          </p:txBody>
        </p:sp>
      </p:grpSp>
      <p:sp>
        <p:nvSpPr>
          <p:cNvPr id="52" name="AutoShape 10"/>
          <p:cNvSpPr>
            <a:spLocks noChangeArrowheads="1"/>
          </p:cNvSpPr>
          <p:nvPr/>
        </p:nvSpPr>
        <p:spPr bwMode="auto">
          <a:xfrm>
            <a:off x="5414405" y="4271494"/>
            <a:ext cx="1423867" cy="281688"/>
          </a:xfrm>
          <a:prstGeom prst="roundRect">
            <a:avLst>
              <a:gd name="adj" fmla="val 667"/>
            </a:avLst>
          </a:prstGeom>
          <a:solidFill>
            <a:srgbClr val="808019"/>
          </a:solidFill>
          <a:ln w="9525">
            <a:noFill/>
            <a:round/>
            <a:headEnd/>
            <a:tailEnd/>
          </a:ln>
          <a:effectLst/>
        </p:spPr>
        <p:txBody>
          <a:bodyPr lIns="81639" tIns="50290" rIns="81639" bIns="40820" anchor="ctr" anchorCtr="1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1100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Compost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6"/>
          <p:cNvGrpSpPr>
            <a:grpSpLocks/>
          </p:cNvGrpSpPr>
          <p:nvPr/>
        </p:nvGrpSpPr>
        <p:grpSpPr bwMode="auto">
          <a:xfrm>
            <a:off x="1042988" y="765175"/>
            <a:ext cx="5832475" cy="4824413"/>
            <a:chOff x="1043608" y="764704"/>
            <a:chExt cx="5832648" cy="4824536"/>
          </a:xfrm>
        </p:grpSpPr>
        <p:sp>
          <p:nvSpPr>
            <p:cNvPr id="4" name="Ellips 3"/>
            <p:cNvSpPr/>
            <p:nvPr/>
          </p:nvSpPr>
          <p:spPr>
            <a:xfrm>
              <a:off x="1043608" y="764704"/>
              <a:ext cx="3311623" cy="3168731"/>
            </a:xfrm>
            <a:prstGeom prst="ellipse">
              <a:avLst/>
            </a:prstGeom>
            <a:solidFill>
              <a:srgbClr val="996633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dirty="0"/>
                <a:t>Peak  Oil</a:t>
              </a:r>
              <a:endParaRPr lang="en-US" dirty="0"/>
            </a:p>
          </p:txBody>
        </p:sp>
        <p:sp>
          <p:nvSpPr>
            <p:cNvPr id="5" name="Ellips 4"/>
            <p:cNvSpPr/>
            <p:nvPr/>
          </p:nvSpPr>
          <p:spPr>
            <a:xfrm>
              <a:off x="3564633" y="764704"/>
              <a:ext cx="3311623" cy="3168731"/>
            </a:xfrm>
            <a:prstGeom prst="ellipse">
              <a:avLst/>
            </a:prstGeom>
            <a:solidFill>
              <a:srgbClr val="66CCFF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dirty="0" err="1">
                  <a:solidFill>
                    <a:schemeClr val="tx1"/>
                  </a:solidFill>
                </a:rPr>
                <a:t>Climate</a:t>
              </a:r>
              <a:r>
                <a:rPr lang="sv-SE" dirty="0">
                  <a:solidFill>
                    <a:schemeClr val="tx1"/>
                  </a:solidFill>
                </a:rPr>
                <a:t>  System</a:t>
              </a:r>
              <a:r>
                <a:rPr lang="en-US" dirty="0">
                  <a:solidFill>
                    <a:schemeClr val="tx1"/>
                  </a:solidFill>
                </a:rPr>
                <a:t/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Disruption</a:t>
              </a:r>
              <a:endParaRPr lang="sv-SE" dirty="0">
                <a:solidFill>
                  <a:schemeClr val="tx1"/>
                </a:solidFill>
              </a:endParaRPr>
            </a:p>
          </p:txBody>
        </p:sp>
        <p:sp>
          <p:nvSpPr>
            <p:cNvPr id="6" name="Ellips 5"/>
            <p:cNvSpPr/>
            <p:nvPr/>
          </p:nvSpPr>
          <p:spPr>
            <a:xfrm>
              <a:off x="2267606" y="2420509"/>
              <a:ext cx="3313211" cy="3168731"/>
            </a:xfrm>
            <a:prstGeom prst="ellipse">
              <a:avLst/>
            </a:prstGeom>
            <a:solidFill>
              <a:srgbClr val="336600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dirty="0"/>
                <a:t>Economic System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dirty="0" err="1"/>
                <a:t>Dysfunction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6"/>
          <p:cNvGrpSpPr>
            <a:grpSpLocks/>
          </p:cNvGrpSpPr>
          <p:nvPr/>
        </p:nvGrpSpPr>
        <p:grpSpPr bwMode="auto">
          <a:xfrm>
            <a:off x="107950" y="260350"/>
            <a:ext cx="2303463" cy="1728788"/>
            <a:chOff x="1043608" y="764704"/>
            <a:chExt cx="5832648" cy="4824536"/>
          </a:xfrm>
        </p:grpSpPr>
        <p:sp>
          <p:nvSpPr>
            <p:cNvPr id="4" name="Ellips 3"/>
            <p:cNvSpPr/>
            <p:nvPr/>
          </p:nvSpPr>
          <p:spPr>
            <a:xfrm>
              <a:off x="1043608" y="764704"/>
              <a:ext cx="3312268" cy="3167625"/>
            </a:xfrm>
            <a:prstGeom prst="ellipse">
              <a:avLst/>
            </a:prstGeom>
            <a:solidFill>
              <a:srgbClr val="996633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200" dirty="0"/>
                <a:t>Peak  Oil</a:t>
              </a:r>
              <a:endParaRPr lang="en-US" sz="1200" dirty="0"/>
            </a:p>
          </p:txBody>
        </p:sp>
        <p:sp>
          <p:nvSpPr>
            <p:cNvPr id="5" name="Ellips 4"/>
            <p:cNvSpPr/>
            <p:nvPr/>
          </p:nvSpPr>
          <p:spPr>
            <a:xfrm>
              <a:off x="3563988" y="764704"/>
              <a:ext cx="3312268" cy="3167625"/>
            </a:xfrm>
            <a:prstGeom prst="ellipse">
              <a:avLst/>
            </a:prstGeom>
            <a:solidFill>
              <a:srgbClr val="66CCFF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200" dirty="0" err="1">
                  <a:solidFill>
                    <a:schemeClr val="tx1"/>
                  </a:solidFill>
                </a:rPr>
                <a:t>Climate</a:t>
              </a:r>
              <a:r>
                <a:rPr lang="sv-SE" sz="1200" dirty="0">
                  <a:solidFill>
                    <a:schemeClr val="tx1"/>
                  </a:solidFill>
                </a:rPr>
                <a:t>  System</a:t>
              </a:r>
              <a:r>
                <a:rPr lang="en-US" sz="1200" dirty="0">
                  <a:solidFill>
                    <a:schemeClr val="tx1"/>
                  </a:solidFill>
                </a:rPr>
                <a:t/>
              </a:r>
              <a:br>
                <a:rPr lang="en-US" sz="1200" dirty="0">
                  <a:solidFill>
                    <a:schemeClr val="tx1"/>
                  </a:solidFill>
                </a:rPr>
              </a:br>
              <a:r>
                <a:rPr lang="en-US" sz="1200" dirty="0">
                  <a:solidFill>
                    <a:schemeClr val="tx1"/>
                  </a:solidFill>
                </a:rPr>
                <a:t>Disruption</a:t>
              </a:r>
              <a:endParaRPr lang="sv-SE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Ellips 5"/>
            <p:cNvSpPr/>
            <p:nvPr/>
          </p:nvSpPr>
          <p:spPr>
            <a:xfrm>
              <a:off x="2269631" y="2421615"/>
              <a:ext cx="3312268" cy="3167625"/>
            </a:xfrm>
            <a:prstGeom prst="ellipse">
              <a:avLst/>
            </a:prstGeom>
            <a:solidFill>
              <a:srgbClr val="336600">
                <a:alpha val="38824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200" dirty="0"/>
                <a:t>Economic System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sz="1200" dirty="0" err="1"/>
                <a:t>Dysfunction</a:t>
              </a:r>
              <a:endParaRPr lang="en-US" sz="1200" dirty="0"/>
            </a:p>
          </p:txBody>
        </p:sp>
      </p:grpSp>
      <p:sp>
        <p:nvSpPr>
          <p:cNvPr id="18434" name="textruta 6"/>
          <p:cNvSpPr txBox="1">
            <a:spLocks noChangeArrowheads="1"/>
          </p:cNvSpPr>
          <p:nvPr/>
        </p:nvSpPr>
        <p:spPr bwMode="auto">
          <a:xfrm>
            <a:off x="168275" y="1557338"/>
            <a:ext cx="90836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Calibri" pitchFamily="34" charset="0"/>
              </a:rPr>
              <a:t>THE RESILIENT VILLAGE...</a:t>
            </a:r>
          </a:p>
          <a:p>
            <a:endParaRPr lang="en-US" sz="28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Provides nutritious food and wonderful shelter affordably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Is insensitive to fossil fuel price hikes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Has a strong community that can respond to climate change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Gives you a place to be with a clear social conscience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Enables you to be the change you want to see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 Provides something you can pass on to your children</a:t>
            </a:r>
          </a:p>
          <a:p>
            <a:endParaRPr lang="en-US" sz="2800">
              <a:latin typeface="Calibri" pitchFamily="34" charset="0"/>
            </a:endParaRPr>
          </a:p>
          <a:p>
            <a:endParaRPr lang="en-US" sz="2800">
              <a:latin typeface="Calibri" pitchFamily="34" charset="0"/>
            </a:endParaRPr>
          </a:p>
        </p:txBody>
      </p:sp>
      <p:sp>
        <p:nvSpPr>
          <p:cNvPr id="8" name="Ned 7"/>
          <p:cNvSpPr/>
          <p:nvPr/>
        </p:nvSpPr>
        <p:spPr>
          <a:xfrm rot="6733555">
            <a:off x="2017713" y="388938"/>
            <a:ext cx="431800" cy="2082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Bildobjekt 1" descr="FG10c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16463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ruta 2"/>
          <p:cNvSpPr txBox="1">
            <a:spLocks noChangeArrowheads="1"/>
          </p:cNvSpPr>
          <p:nvPr/>
        </p:nvSpPr>
        <p:spPr bwMode="auto">
          <a:xfrm>
            <a:off x="4860925" y="549275"/>
            <a:ext cx="428307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2800">
                <a:latin typeface="Calibri" pitchFamily="34" charset="0"/>
              </a:rPr>
              <a:t>Folke Günther</a:t>
            </a:r>
          </a:p>
          <a:p>
            <a:endParaRPr lang="sv-SE" sz="2800">
              <a:latin typeface="Calibri" pitchFamily="34" charset="0"/>
            </a:endParaRPr>
          </a:p>
          <a:p>
            <a:r>
              <a:rPr lang="sv-SE" sz="2800">
                <a:latin typeface="Calibri" pitchFamily="34" charset="0"/>
              </a:rPr>
              <a:t>Systems Ecologist</a:t>
            </a:r>
          </a:p>
          <a:p>
            <a:endParaRPr lang="sv-SE" sz="2800">
              <a:latin typeface="Calibri" pitchFamily="34" charset="0"/>
            </a:endParaRPr>
          </a:p>
          <a:p>
            <a:endParaRPr lang="sv-SE" sz="2800">
              <a:latin typeface="Calibri" pitchFamily="34" charset="0"/>
            </a:endParaRPr>
          </a:p>
          <a:p>
            <a:r>
              <a:rPr lang="sv-SE" sz="2800">
                <a:latin typeface="Calibri" pitchFamily="34" charset="0"/>
              </a:rPr>
              <a:t>Since 1970’s:</a:t>
            </a:r>
          </a:p>
          <a:p>
            <a:endParaRPr lang="sv-SE" sz="2800">
              <a:latin typeface="Calibri" pitchFamily="34" charset="0"/>
            </a:endParaRPr>
          </a:p>
          <a:p>
            <a:r>
              <a:rPr lang="sv-SE" sz="2800">
                <a:latin typeface="Calibri" pitchFamily="34" charset="0"/>
              </a:rPr>
              <a:t>Researched back to 1600’s</a:t>
            </a:r>
          </a:p>
          <a:p>
            <a:r>
              <a:rPr lang="sv-SE" sz="2800">
                <a:latin typeface="Calibri" pitchFamily="34" charset="0"/>
              </a:rPr>
              <a:t>Lived self-sufficient</a:t>
            </a:r>
          </a:p>
          <a:p>
            <a:r>
              <a:rPr lang="sv-SE" sz="2800">
                <a:latin typeface="Calibri" pitchFamily="34" charset="0"/>
              </a:rPr>
              <a:t>Tried everything practically</a:t>
            </a:r>
          </a:p>
          <a:p>
            <a:r>
              <a:rPr lang="sv-SE" sz="2800">
                <a:latin typeface="Calibri" pitchFamily="34" charset="0"/>
              </a:rPr>
              <a:t>Encouraged others tirelessly</a:t>
            </a:r>
          </a:p>
          <a:p>
            <a:endParaRPr lang="sv-SE" sz="2800">
              <a:latin typeface="Calibri" pitchFamily="34" charset="0"/>
            </a:endParaRPr>
          </a:p>
          <a:p>
            <a:r>
              <a:rPr lang="sv-SE" sz="2800">
                <a:latin typeface="Calibri" pitchFamily="34" charset="0"/>
              </a:rPr>
              <a:t>http://holon.se</a:t>
            </a:r>
          </a:p>
          <a:p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Bildobjekt 2" descr="bit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76200"/>
            <a:ext cx="8713787" cy="665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Bildobjekt 1" descr="ECO_UNI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411413" y="1989138"/>
            <a:ext cx="4032250" cy="2879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Rak pil 5"/>
          <p:cNvCxnSpPr/>
          <p:nvPr/>
        </p:nvCxnSpPr>
        <p:spPr>
          <a:xfrm>
            <a:off x="1331913" y="2420938"/>
            <a:ext cx="1008062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pil 6"/>
          <p:cNvCxnSpPr/>
          <p:nvPr/>
        </p:nvCxnSpPr>
        <p:spPr>
          <a:xfrm>
            <a:off x="1331913" y="3140075"/>
            <a:ext cx="100806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pil 7"/>
          <p:cNvCxnSpPr/>
          <p:nvPr/>
        </p:nvCxnSpPr>
        <p:spPr>
          <a:xfrm>
            <a:off x="1331913" y="3787775"/>
            <a:ext cx="100806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pil 8"/>
          <p:cNvCxnSpPr/>
          <p:nvPr/>
        </p:nvCxnSpPr>
        <p:spPr>
          <a:xfrm>
            <a:off x="6516688" y="4437063"/>
            <a:ext cx="1008062" cy="15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5" name="textruta 9"/>
          <p:cNvSpPr txBox="1">
            <a:spLocks noChangeArrowheads="1"/>
          </p:cNvSpPr>
          <p:nvPr/>
        </p:nvSpPr>
        <p:spPr bwMode="auto">
          <a:xfrm>
            <a:off x="827088" y="2133600"/>
            <a:ext cx="5349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Sun</a:t>
            </a:r>
            <a:endParaRPr lang="en-US">
              <a:latin typeface="Calibri" pitchFamily="34" charset="0"/>
            </a:endParaRPr>
          </a:p>
        </p:txBody>
      </p:sp>
      <p:sp>
        <p:nvSpPr>
          <p:cNvPr id="86026" name="textruta 10"/>
          <p:cNvSpPr txBox="1">
            <a:spLocks noChangeArrowheads="1"/>
          </p:cNvSpPr>
          <p:nvPr/>
        </p:nvSpPr>
        <p:spPr bwMode="auto">
          <a:xfrm>
            <a:off x="684213" y="285273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Wind</a:t>
            </a:r>
            <a:endParaRPr lang="en-US">
              <a:latin typeface="Calibri" pitchFamily="34" charset="0"/>
            </a:endParaRPr>
          </a:p>
        </p:txBody>
      </p:sp>
      <p:sp>
        <p:nvSpPr>
          <p:cNvPr id="86027" name="textruta 11"/>
          <p:cNvSpPr txBox="1">
            <a:spLocks noChangeArrowheads="1"/>
          </p:cNvSpPr>
          <p:nvPr/>
        </p:nvSpPr>
        <p:spPr bwMode="auto">
          <a:xfrm>
            <a:off x="539750" y="3563938"/>
            <a:ext cx="760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Water</a:t>
            </a:r>
            <a:endParaRPr lang="en-US">
              <a:latin typeface="Calibri" pitchFamily="34" charset="0"/>
            </a:endParaRPr>
          </a:p>
        </p:txBody>
      </p:sp>
      <p:sp>
        <p:nvSpPr>
          <p:cNvPr id="86028" name="textruta 12"/>
          <p:cNvSpPr txBox="1">
            <a:spLocks noChangeArrowheads="1"/>
          </p:cNvSpPr>
          <p:nvPr/>
        </p:nvSpPr>
        <p:spPr bwMode="auto">
          <a:xfrm>
            <a:off x="7596188" y="4149725"/>
            <a:ext cx="760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Water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ruta 1"/>
          <p:cNvSpPr txBox="1">
            <a:spLocks noChangeArrowheads="1"/>
          </p:cNvSpPr>
          <p:nvPr/>
        </p:nvSpPr>
        <p:spPr bwMode="auto">
          <a:xfrm>
            <a:off x="611188" y="1196975"/>
            <a:ext cx="777716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3600">
                <a:latin typeface="Calibri" pitchFamily="34" charset="0"/>
              </a:rPr>
              <a:t>100 friends (with their children) and</a:t>
            </a:r>
          </a:p>
          <a:p>
            <a:endParaRPr lang="sv-SE" sz="3600">
              <a:latin typeface="Calibri" pitchFamily="34" charset="0"/>
            </a:endParaRPr>
          </a:p>
          <a:p>
            <a:r>
              <a:rPr lang="sv-SE" sz="3600">
                <a:latin typeface="Calibri" pitchFamily="34" charset="0"/>
              </a:rPr>
              <a:t>A farmer</a:t>
            </a:r>
          </a:p>
          <a:p>
            <a:r>
              <a:rPr lang="sv-SE" sz="3600">
                <a:latin typeface="Calibri" pitchFamily="34" charset="0"/>
              </a:rPr>
              <a:t>Some land access - one hectar per family</a:t>
            </a:r>
          </a:p>
          <a:p>
            <a:r>
              <a:rPr lang="sv-SE" sz="3600">
                <a:latin typeface="Calibri" pitchFamily="34" charset="0"/>
              </a:rPr>
              <a:t>Some woods and other land</a:t>
            </a:r>
            <a:endParaRPr lang="en-US" sz="3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2"/>
          <p:cNvCxnSpPr/>
          <p:nvPr/>
        </p:nvCxnSpPr>
        <p:spPr>
          <a:xfrm>
            <a:off x="323850" y="444500"/>
            <a:ext cx="7993063" cy="3175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3"/>
          <p:cNvCxnSpPr/>
          <p:nvPr/>
        </p:nvCxnSpPr>
        <p:spPr>
          <a:xfrm>
            <a:off x="323850" y="836613"/>
            <a:ext cx="799306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4"/>
          <p:cNvCxnSpPr/>
          <p:nvPr/>
        </p:nvCxnSpPr>
        <p:spPr>
          <a:xfrm>
            <a:off x="2124075" y="1196975"/>
            <a:ext cx="623728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5"/>
          <p:cNvCxnSpPr/>
          <p:nvPr/>
        </p:nvCxnSpPr>
        <p:spPr>
          <a:xfrm>
            <a:off x="323850" y="1700213"/>
            <a:ext cx="85693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323850" y="2636838"/>
            <a:ext cx="799306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ktangel 14"/>
          <p:cNvSpPr/>
          <p:nvPr/>
        </p:nvSpPr>
        <p:spPr>
          <a:xfrm>
            <a:off x="323850" y="314325"/>
            <a:ext cx="541338" cy="280988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>
                <a:solidFill>
                  <a:schemeClr val="tx2">
                    <a:lumMod val="75000"/>
                  </a:schemeClr>
                </a:solidFill>
              </a:rPr>
              <a:t>Skog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865188" y="700088"/>
            <a:ext cx="542925" cy="28257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Betesmark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1403350" y="1003300"/>
            <a:ext cx="611188" cy="338138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Åker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1979613" y="1484313"/>
            <a:ext cx="647700" cy="33972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Vatten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system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19" name="Rektangel 18"/>
          <p:cNvSpPr/>
          <p:nvPr/>
        </p:nvSpPr>
        <p:spPr>
          <a:xfrm>
            <a:off x="3182938" y="2276475"/>
            <a:ext cx="884237" cy="525463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Växthus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Plantskola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kompost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cxnSp>
        <p:nvCxnSpPr>
          <p:cNvPr id="26" name="Rak 25"/>
          <p:cNvCxnSpPr/>
          <p:nvPr/>
        </p:nvCxnSpPr>
        <p:spPr>
          <a:xfrm rot="5400000" flipH="1" flipV="1">
            <a:off x="5447506" y="2840832"/>
            <a:ext cx="472916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43"/>
          <p:cNvCxnSpPr/>
          <p:nvPr/>
        </p:nvCxnSpPr>
        <p:spPr>
          <a:xfrm rot="5400000" flipH="1" flipV="1">
            <a:off x="4608512" y="2744788"/>
            <a:ext cx="22320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k 46"/>
          <p:cNvCxnSpPr/>
          <p:nvPr/>
        </p:nvCxnSpPr>
        <p:spPr>
          <a:xfrm rot="5400000" flipH="1" flipV="1">
            <a:off x="5715000" y="3078163"/>
            <a:ext cx="52038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k 51"/>
          <p:cNvCxnSpPr/>
          <p:nvPr/>
        </p:nvCxnSpPr>
        <p:spPr>
          <a:xfrm rot="5400000" flipH="1" flipV="1">
            <a:off x="3815556" y="2024857"/>
            <a:ext cx="165576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k 65"/>
          <p:cNvCxnSpPr/>
          <p:nvPr/>
        </p:nvCxnSpPr>
        <p:spPr>
          <a:xfrm rot="5400000" flipH="1" flipV="1">
            <a:off x="3420269" y="2997994"/>
            <a:ext cx="28733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84" name="textruta 69"/>
          <p:cNvSpPr txBox="1">
            <a:spLocks noChangeArrowheads="1"/>
          </p:cNvSpPr>
          <p:nvPr/>
        </p:nvSpPr>
        <p:spPr bwMode="auto">
          <a:xfrm>
            <a:off x="5364163" y="3357563"/>
            <a:ext cx="3492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ägg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85" name="textruta 70"/>
          <p:cNvSpPr txBox="1">
            <a:spLocks noChangeArrowheads="1"/>
          </p:cNvSpPr>
          <p:nvPr/>
        </p:nvSpPr>
        <p:spPr bwMode="auto">
          <a:xfrm>
            <a:off x="4838700" y="2924175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kött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86" name="textruta 73"/>
          <p:cNvSpPr txBox="1">
            <a:spLocks noChangeArrowheads="1"/>
          </p:cNvSpPr>
          <p:nvPr/>
        </p:nvSpPr>
        <p:spPr bwMode="auto">
          <a:xfrm>
            <a:off x="2627313" y="1484313"/>
            <a:ext cx="7000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>
                <a:latin typeface="Calibri" pitchFamily="34" charset="0"/>
              </a:rPr>
              <a:t>Vatten fisk</a:t>
            </a:r>
          </a:p>
        </p:txBody>
      </p:sp>
      <p:sp>
        <p:nvSpPr>
          <p:cNvPr id="88087" name="textruta 74"/>
          <p:cNvSpPr txBox="1">
            <a:spLocks noChangeArrowheads="1"/>
          </p:cNvSpPr>
          <p:nvPr/>
        </p:nvSpPr>
        <p:spPr bwMode="auto">
          <a:xfrm>
            <a:off x="7408863" y="3905250"/>
            <a:ext cx="465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Frukt,</a:t>
            </a:r>
          </a:p>
          <a:p>
            <a:r>
              <a:rPr lang="sv-SE" sz="900" b="1">
                <a:latin typeface="Calibri" pitchFamily="34" charset="0"/>
              </a:rPr>
              <a:t>bär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76" name="Rak 75"/>
          <p:cNvCxnSpPr/>
          <p:nvPr/>
        </p:nvCxnSpPr>
        <p:spPr>
          <a:xfrm rot="5400000" flipH="1" flipV="1">
            <a:off x="683419" y="2493169"/>
            <a:ext cx="216058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89" name="textruta 77"/>
          <p:cNvSpPr txBox="1">
            <a:spLocks noChangeArrowheads="1"/>
          </p:cNvSpPr>
          <p:nvPr/>
        </p:nvSpPr>
        <p:spPr bwMode="auto">
          <a:xfrm>
            <a:off x="5435600" y="115888"/>
            <a:ext cx="1952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100">
                <a:solidFill>
                  <a:srgbClr val="FF9900"/>
                </a:solidFill>
                <a:latin typeface="Calibri" pitchFamily="34" charset="0"/>
              </a:rPr>
              <a:t>&gt;</a:t>
            </a:r>
            <a:endParaRPr lang="en-US" sz="1100">
              <a:solidFill>
                <a:srgbClr val="FF9900"/>
              </a:solidFill>
              <a:latin typeface="Calibri" pitchFamily="34" charset="0"/>
            </a:endParaRPr>
          </a:p>
        </p:txBody>
      </p:sp>
      <p:sp>
        <p:nvSpPr>
          <p:cNvPr id="88090" name="textruta 78"/>
          <p:cNvSpPr txBox="1">
            <a:spLocks noChangeArrowheads="1"/>
          </p:cNvSpPr>
          <p:nvPr/>
        </p:nvSpPr>
        <p:spPr bwMode="auto">
          <a:xfrm>
            <a:off x="5435600" y="2565400"/>
            <a:ext cx="5365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plantor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91" name="textruta 79"/>
          <p:cNvSpPr txBox="1">
            <a:spLocks noChangeArrowheads="1"/>
          </p:cNvSpPr>
          <p:nvPr/>
        </p:nvSpPr>
        <p:spPr bwMode="auto">
          <a:xfrm>
            <a:off x="7956550" y="2565400"/>
            <a:ext cx="66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grönsaker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92" name="textruta 80"/>
          <p:cNvSpPr txBox="1">
            <a:spLocks noChangeArrowheads="1"/>
          </p:cNvSpPr>
          <p:nvPr/>
        </p:nvSpPr>
        <p:spPr bwMode="auto">
          <a:xfrm>
            <a:off x="1384300" y="665163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kött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93" name="textruta 81"/>
          <p:cNvSpPr txBox="1">
            <a:spLocks noChangeArrowheads="1"/>
          </p:cNvSpPr>
          <p:nvPr/>
        </p:nvSpPr>
        <p:spPr bwMode="auto">
          <a:xfrm>
            <a:off x="8099425" y="422275"/>
            <a:ext cx="5048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Svamp</a:t>
            </a:r>
          </a:p>
          <a:p>
            <a:r>
              <a:rPr lang="sv-SE" sz="900" b="1">
                <a:latin typeface="Calibri" pitchFamily="34" charset="0"/>
              </a:rPr>
              <a:t>Bär</a:t>
            </a:r>
          </a:p>
          <a:p>
            <a:r>
              <a:rPr lang="sv-SE" sz="900" b="1">
                <a:latin typeface="Calibri" pitchFamily="34" charset="0"/>
              </a:rPr>
              <a:t>Nötter</a:t>
            </a:r>
          </a:p>
          <a:p>
            <a:endParaRPr lang="sv-SE" sz="900" b="1">
              <a:latin typeface="Calibri" pitchFamily="34" charset="0"/>
            </a:endParaRPr>
          </a:p>
          <a:p>
            <a:endParaRPr lang="en-US" sz="900" b="1">
              <a:latin typeface="Calibri" pitchFamily="34" charset="0"/>
            </a:endParaRPr>
          </a:p>
        </p:txBody>
      </p:sp>
      <p:sp>
        <p:nvSpPr>
          <p:cNvPr id="88094" name="textruta 82"/>
          <p:cNvSpPr txBox="1">
            <a:spLocks noChangeArrowheads="1"/>
          </p:cNvSpPr>
          <p:nvPr/>
        </p:nvSpPr>
        <p:spPr bwMode="auto">
          <a:xfrm>
            <a:off x="7235825" y="5805488"/>
            <a:ext cx="6365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matavfall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095" name="textruta 84"/>
          <p:cNvSpPr txBox="1">
            <a:spLocks noChangeArrowheads="1"/>
          </p:cNvSpPr>
          <p:nvPr/>
        </p:nvSpPr>
        <p:spPr bwMode="auto">
          <a:xfrm>
            <a:off x="6681788" y="4424363"/>
            <a:ext cx="2682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El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8" name="Rak 7"/>
          <p:cNvCxnSpPr/>
          <p:nvPr/>
        </p:nvCxnSpPr>
        <p:spPr>
          <a:xfrm>
            <a:off x="395288" y="3141663"/>
            <a:ext cx="79216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/>
        </p:nvCxnSpPr>
        <p:spPr>
          <a:xfrm>
            <a:off x="1763713" y="3573463"/>
            <a:ext cx="65532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10"/>
          <p:cNvCxnSpPr/>
          <p:nvPr/>
        </p:nvCxnSpPr>
        <p:spPr>
          <a:xfrm>
            <a:off x="3492500" y="4076700"/>
            <a:ext cx="475138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2268538" y="4581525"/>
            <a:ext cx="65024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13"/>
          <p:cNvCxnSpPr/>
          <p:nvPr/>
        </p:nvCxnSpPr>
        <p:spPr>
          <a:xfrm>
            <a:off x="3563938" y="5516563"/>
            <a:ext cx="5268912" cy="39687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3492500" y="5949950"/>
            <a:ext cx="511175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Rak 13"/>
          <p:cNvCxnSpPr/>
          <p:nvPr/>
        </p:nvCxnSpPr>
        <p:spPr>
          <a:xfrm>
            <a:off x="3563938" y="6381750"/>
            <a:ext cx="52800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ktangel 23"/>
          <p:cNvSpPr/>
          <p:nvPr/>
        </p:nvSpPr>
        <p:spPr>
          <a:xfrm>
            <a:off x="7883525" y="5716588"/>
            <a:ext cx="746125" cy="39687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Kök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27" name="Rektangel 24"/>
          <p:cNvSpPr/>
          <p:nvPr/>
        </p:nvSpPr>
        <p:spPr>
          <a:xfrm>
            <a:off x="8223250" y="6203950"/>
            <a:ext cx="812800" cy="3937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Bad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Toa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88105" name="Rectangle 62"/>
          <p:cNvSpPr>
            <a:spLocks noChangeArrowheads="1"/>
          </p:cNvSpPr>
          <p:nvPr/>
        </p:nvSpPr>
        <p:spPr bwMode="auto">
          <a:xfrm>
            <a:off x="755650" y="260350"/>
            <a:ext cx="546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900" b="1">
                <a:latin typeface="Calibri" pitchFamily="34" charset="0"/>
              </a:rPr>
              <a:t>Ved</a:t>
            </a:r>
          </a:p>
          <a:p>
            <a:pPr algn="ctr"/>
            <a:r>
              <a:rPr lang="sv-SE" sz="900" b="1">
                <a:latin typeface="Calibri" pitchFamily="34" charset="0"/>
              </a:rPr>
              <a:t>Virke</a:t>
            </a:r>
          </a:p>
        </p:txBody>
      </p:sp>
      <p:sp>
        <p:nvSpPr>
          <p:cNvPr id="88106" name="Rectangle 64"/>
          <p:cNvSpPr>
            <a:spLocks noChangeArrowheads="1"/>
          </p:cNvSpPr>
          <p:nvPr/>
        </p:nvSpPr>
        <p:spPr bwMode="auto">
          <a:xfrm>
            <a:off x="7596188" y="549275"/>
            <a:ext cx="4397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900" b="1">
                <a:latin typeface="Calibri" pitchFamily="34" charset="0"/>
              </a:rPr>
              <a:t>Ved</a:t>
            </a:r>
          </a:p>
          <a:p>
            <a:pPr algn="ctr"/>
            <a:r>
              <a:rPr lang="sv-SE" sz="900" b="1">
                <a:latin typeface="Calibri" pitchFamily="34" charset="0"/>
              </a:rPr>
              <a:t> </a:t>
            </a:r>
          </a:p>
        </p:txBody>
      </p:sp>
      <p:cxnSp>
        <p:nvCxnSpPr>
          <p:cNvPr id="29" name="Rak 6"/>
          <p:cNvCxnSpPr/>
          <p:nvPr/>
        </p:nvCxnSpPr>
        <p:spPr>
          <a:xfrm>
            <a:off x="2627313" y="2060575"/>
            <a:ext cx="561657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09" name="textruta 74"/>
          <p:cNvSpPr txBox="1">
            <a:spLocks noChangeArrowheads="1"/>
          </p:cNvSpPr>
          <p:nvPr/>
        </p:nvSpPr>
        <p:spPr bwMode="auto">
          <a:xfrm>
            <a:off x="8101013" y="1989138"/>
            <a:ext cx="465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Frukt,</a:t>
            </a:r>
          </a:p>
          <a:p>
            <a:r>
              <a:rPr lang="sv-SE" sz="900" b="1">
                <a:latin typeface="Calibri" pitchFamily="34" charset="0"/>
              </a:rPr>
              <a:t>bär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0" name="textruta 74"/>
          <p:cNvSpPr txBox="1">
            <a:spLocks noChangeArrowheads="1"/>
          </p:cNvSpPr>
          <p:nvPr/>
        </p:nvSpPr>
        <p:spPr bwMode="auto">
          <a:xfrm>
            <a:off x="3276600" y="1844675"/>
            <a:ext cx="4651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Frukt,</a:t>
            </a:r>
          </a:p>
          <a:p>
            <a:r>
              <a:rPr lang="sv-SE" sz="900" b="1">
                <a:latin typeface="Calibri" pitchFamily="34" charset="0"/>
              </a:rPr>
              <a:t>bär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1" name="textruta 78"/>
          <p:cNvSpPr txBox="1">
            <a:spLocks noChangeArrowheads="1"/>
          </p:cNvSpPr>
          <p:nvPr/>
        </p:nvSpPr>
        <p:spPr bwMode="auto">
          <a:xfrm>
            <a:off x="3995738" y="2276475"/>
            <a:ext cx="8636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900" b="1">
                <a:latin typeface="Calibri" pitchFamily="34" charset="0"/>
              </a:rPr>
              <a:t>Plantor</a:t>
            </a:r>
          </a:p>
          <a:p>
            <a:r>
              <a:rPr lang="sv-SE" sz="900" b="1">
                <a:latin typeface="Calibri" pitchFamily="34" charset="0"/>
              </a:rPr>
              <a:t>Grönsaker</a:t>
            </a:r>
          </a:p>
          <a:p>
            <a:r>
              <a:rPr lang="sv-SE" sz="900" b="1">
                <a:latin typeface="Calibri" pitchFamily="34" charset="0"/>
              </a:rPr>
              <a:t>kompost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2" name="textruta 72"/>
          <p:cNvSpPr txBox="1">
            <a:spLocks noChangeArrowheads="1"/>
          </p:cNvSpPr>
          <p:nvPr/>
        </p:nvSpPr>
        <p:spPr bwMode="auto">
          <a:xfrm>
            <a:off x="4356100" y="1268413"/>
            <a:ext cx="739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foder, halm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3" name="textruta 72"/>
          <p:cNvSpPr txBox="1">
            <a:spLocks noChangeArrowheads="1"/>
          </p:cNvSpPr>
          <p:nvPr/>
        </p:nvSpPr>
        <p:spPr bwMode="auto">
          <a:xfrm>
            <a:off x="2051050" y="1052513"/>
            <a:ext cx="739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foder, halm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4" name="textruta 80"/>
          <p:cNvSpPr txBox="1">
            <a:spLocks noChangeArrowheads="1"/>
          </p:cNvSpPr>
          <p:nvPr/>
        </p:nvSpPr>
        <p:spPr bwMode="auto">
          <a:xfrm>
            <a:off x="8101013" y="836613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kött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15" name="Rectangle 75"/>
          <p:cNvSpPr>
            <a:spLocks noChangeArrowheads="1"/>
          </p:cNvSpPr>
          <p:nvPr/>
        </p:nvSpPr>
        <p:spPr bwMode="auto">
          <a:xfrm>
            <a:off x="971550" y="255588"/>
            <a:ext cx="1008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sz="900" b="1">
                <a:latin typeface="Calibri" pitchFamily="34" charset="0"/>
              </a:rPr>
              <a:t>Bär, nötter, svamp</a:t>
            </a:r>
          </a:p>
        </p:txBody>
      </p:sp>
      <p:cxnSp>
        <p:nvCxnSpPr>
          <p:cNvPr id="30" name="Rak 51"/>
          <p:cNvCxnSpPr/>
          <p:nvPr/>
        </p:nvCxnSpPr>
        <p:spPr>
          <a:xfrm rot="5400000" flipH="1" flipV="1">
            <a:off x="2844007" y="1772444"/>
            <a:ext cx="144462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51"/>
          <p:cNvCxnSpPr/>
          <p:nvPr/>
        </p:nvCxnSpPr>
        <p:spPr>
          <a:xfrm rot="5400000" flipH="1" flipV="1">
            <a:off x="3384550" y="1952625"/>
            <a:ext cx="647700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18" name="textruta 73"/>
          <p:cNvSpPr txBox="1">
            <a:spLocks noChangeArrowheads="1"/>
          </p:cNvSpPr>
          <p:nvPr/>
        </p:nvSpPr>
        <p:spPr bwMode="auto">
          <a:xfrm>
            <a:off x="4427538" y="1700213"/>
            <a:ext cx="5032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/>
              <a:t>v</a:t>
            </a:r>
            <a:r>
              <a:rPr lang="en-US" sz="900" b="1">
                <a:latin typeface="Calibri" pitchFamily="34" charset="0"/>
              </a:rPr>
              <a:t>atten</a:t>
            </a:r>
          </a:p>
        </p:txBody>
      </p:sp>
      <p:sp>
        <p:nvSpPr>
          <p:cNvPr id="88119" name="textruta 73"/>
          <p:cNvSpPr txBox="1">
            <a:spLocks noChangeArrowheads="1"/>
          </p:cNvSpPr>
          <p:nvPr/>
        </p:nvSpPr>
        <p:spPr bwMode="auto">
          <a:xfrm>
            <a:off x="3419475" y="1628775"/>
            <a:ext cx="508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>
                <a:latin typeface="Calibri" pitchFamily="34" charset="0"/>
              </a:rPr>
              <a:t>Vatten</a:t>
            </a:r>
          </a:p>
        </p:txBody>
      </p:sp>
      <p:sp>
        <p:nvSpPr>
          <p:cNvPr id="88120" name="textruta 73"/>
          <p:cNvSpPr txBox="1">
            <a:spLocks noChangeArrowheads="1"/>
          </p:cNvSpPr>
          <p:nvPr/>
        </p:nvSpPr>
        <p:spPr bwMode="auto">
          <a:xfrm>
            <a:off x="2627313" y="1628775"/>
            <a:ext cx="508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>
                <a:latin typeface="Calibri" pitchFamily="34" charset="0"/>
              </a:rPr>
              <a:t>Vatten</a:t>
            </a:r>
          </a:p>
        </p:txBody>
      </p:sp>
      <p:sp>
        <p:nvSpPr>
          <p:cNvPr id="88121" name="textruta 73"/>
          <p:cNvSpPr txBox="1">
            <a:spLocks noChangeArrowheads="1"/>
          </p:cNvSpPr>
          <p:nvPr/>
        </p:nvSpPr>
        <p:spPr bwMode="auto">
          <a:xfrm>
            <a:off x="4932363" y="1700213"/>
            <a:ext cx="5032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/>
              <a:t>v</a:t>
            </a:r>
            <a:r>
              <a:rPr lang="en-US" sz="900" b="1">
                <a:latin typeface="Calibri" pitchFamily="34" charset="0"/>
              </a:rPr>
              <a:t>atten</a:t>
            </a:r>
          </a:p>
        </p:txBody>
      </p:sp>
      <p:cxnSp>
        <p:nvCxnSpPr>
          <p:cNvPr id="32" name="Rak 51"/>
          <p:cNvCxnSpPr/>
          <p:nvPr/>
        </p:nvCxnSpPr>
        <p:spPr>
          <a:xfrm rot="5400000" flipH="1" flipV="1">
            <a:off x="4356894" y="2493169"/>
            <a:ext cx="158273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23" name="textruta 78"/>
          <p:cNvSpPr txBox="1">
            <a:spLocks noChangeArrowheads="1"/>
          </p:cNvSpPr>
          <p:nvPr/>
        </p:nvSpPr>
        <p:spPr bwMode="auto">
          <a:xfrm>
            <a:off x="4932363" y="2636838"/>
            <a:ext cx="4905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ogräss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24" name="textruta 73"/>
          <p:cNvSpPr txBox="1">
            <a:spLocks noChangeArrowheads="1"/>
          </p:cNvSpPr>
          <p:nvPr/>
        </p:nvSpPr>
        <p:spPr bwMode="auto">
          <a:xfrm>
            <a:off x="4824413" y="2047875"/>
            <a:ext cx="6111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>
                <a:latin typeface="Calibri" pitchFamily="34" charset="0"/>
              </a:rPr>
              <a:t>Fall frukt</a:t>
            </a:r>
          </a:p>
        </p:txBody>
      </p:sp>
      <p:sp>
        <p:nvSpPr>
          <p:cNvPr id="88125" name="textruta 70"/>
          <p:cNvSpPr txBox="1">
            <a:spLocks noChangeArrowheads="1"/>
          </p:cNvSpPr>
          <p:nvPr/>
        </p:nvSpPr>
        <p:spPr bwMode="auto">
          <a:xfrm>
            <a:off x="3563938" y="2997200"/>
            <a:ext cx="4937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gödsel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33" name="Rak 65"/>
          <p:cNvCxnSpPr/>
          <p:nvPr/>
        </p:nvCxnSpPr>
        <p:spPr>
          <a:xfrm rot="5400000" flipH="1" flipV="1">
            <a:off x="2483644" y="2709069"/>
            <a:ext cx="86518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46"/>
          <p:cNvCxnSpPr/>
          <p:nvPr/>
        </p:nvCxnSpPr>
        <p:spPr>
          <a:xfrm rot="5400000" flipH="1" flipV="1">
            <a:off x="1943894" y="4761707"/>
            <a:ext cx="3240087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28" name="textruta 70"/>
          <p:cNvSpPr txBox="1">
            <a:spLocks noChangeArrowheads="1"/>
          </p:cNvSpPr>
          <p:nvPr/>
        </p:nvSpPr>
        <p:spPr bwMode="auto">
          <a:xfrm>
            <a:off x="8101013" y="3141663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kött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29" name="textruta 70"/>
          <p:cNvSpPr txBox="1">
            <a:spLocks noChangeArrowheads="1"/>
          </p:cNvSpPr>
          <p:nvPr/>
        </p:nvSpPr>
        <p:spPr bwMode="auto">
          <a:xfrm>
            <a:off x="4356100" y="3429000"/>
            <a:ext cx="4937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gödsel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0" name="textruta 71"/>
          <p:cNvSpPr txBox="1">
            <a:spLocks noChangeArrowheads="1"/>
          </p:cNvSpPr>
          <p:nvPr/>
        </p:nvSpPr>
        <p:spPr bwMode="auto">
          <a:xfrm>
            <a:off x="2687638" y="1039813"/>
            <a:ext cx="66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grönsaker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1" name="textruta 71"/>
          <p:cNvSpPr txBox="1">
            <a:spLocks noChangeArrowheads="1"/>
          </p:cNvSpPr>
          <p:nvPr/>
        </p:nvSpPr>
        <p:spPr bwMode="auto">
          <a:xfrm>
            <a:off x="8015288" y="1125538"/>
            <a:ext cx="66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grönsaker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2" name="textruta 84"/>
          <p:cNvSpPr txBox="1">
            <a:spLocks noChangeArrowheads="1"/>
          </p:cNvSpPr>
          <p:nvPr/>
        </p:nvSpPr>
        <p:spPr bwMode="auto">
          <a:xfrm>
            <a:off x="8172450" y="4581525"/>
            <a:ext cx="2682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El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3" name="textruta 84"/>
          <p:cNvSpPr txBox="1">
            <a:spLocks noChangeArrowheads="1"/>
          </p:cNvSpPr>
          <p:nvPr/>
        </p:nvSpPr>
        <p:spPr bwMode="auto">
          <a:xfrm>
            <a:off x="8101013" y="5373688"/>
            <a:ext cx="5127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 värme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4" name="textruta 84"/>
          <p:cNvSpPr txBox="1">
            <a:spLocks noChangeArrowheads="1"/>
          </p:cNvSpPr>
          <p:nvPr/>
        </p:nvSpPr>
        <p:spPr bwMode="auto">
          <a:xfrm>
            <a:off x="7019925" y="4581525"/>
            <a:ext cx="2682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El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35" name="Rak 43"/>
          <p:cNvCxnSpPr/>
          <p:nvPr/>
        </p:nvCxnSpPr>
        <p:spPr>
          <a:xfrm rot="5400000" flipH="1" flipV="1">
            <a:off x="6984206" y="4761707"/>
            <a:ext cx="36036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36" name="textruta 84"/>
          <p:cNvSpPr txBox="1">
            <a:spLocks noChangeArrowheads="1"/>
          </p:cNvSpPr>
          <p:nvPr/>
        </p:nvSpPr>
        <p:spPr bwMode="auto">
          <a:xfrm>
            <a:off x="6796088" y="5373688"/>
            <a:ext cx="5127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 värme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36" name="Rak 43"/>
          <p:cNvCxnSpPr/>
          <p:nvPr/>
        </p:nvCxnSpPr>
        <p:spPr>
          <a:xfrm rot="5400000" flipH="1" flipV="1">
            <a:off x="6732587" y="5445126"/>
            <a:ext cx="288925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38" name="textruta 78"/>
          <p:cNvSpPr txBox="1">
            <a:spLocks noChangeArrowheads="1"/>
          </p:cNvSpPr>
          <p:nvPr/>
        </p:nvSpPr>
        <p:spPr bwMode="auto">
          <a:xfrm>
            <a:off x="2628900" y="2420938"/>
            <a:ext cx="86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900" b="1">
                <a:latin typeface="Calibri" pitchFamily="34" charset="0"/>
              </a:rPr>
              <a:t>kompost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39" name="textruta 78"/>
          <p:cNvSpPr txBox="1">
            <a:spLocks noChangeArrowheads="1"/>
          </p:cNvSpPr>
          <p:nvPr/>
        </p:nvSpPr>
        <p:spPr bwMode="auto">
          <a:xfrm>
            <a:off x="1403350" y="2349500"/>
            <a:ext cx="86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900" b="1">
                <a:latin typeface="Calibri" pitchFamily="34" charset="0"/>
              </a:rPr>
              <a:t>kompost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37" name="Rak 46"/>
          <p:cNvCxnSpPr/>
          <p:nvPr/>
        </p:nvCxnSpPr>
        <p:spPr>
          <a:xfrm rot="5400000" flipH="1" flipV="1">
            <a:off x="6660356" y="3933032"/>
            <a:ext cx="4465637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46"/>
          <p:cNvCxnSpPr/>
          <p:nvPr/>
        </p:nvCxnSpPr>
        <p:spPr>
          <a:xfrm rot="5400000" flipH="1" flipV="1">
            <a:off x="4031457" y="4833144"/>
            <a:ext cx="2233612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42" name="textruta 73"/>
          <p:cNvSpPr txBox="1">
            <a:spLocks noChangeArrowheads="1"/>
          </p:cNvSpPr>
          <p:nvPr/>
        </p:nvSpPr>
        <p:spPr bwMode="auto">
          <a:xfrm>
            <a:off x="5435600" y="1700213"/>
            <a:ext cx="5032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/>
              <a:t>v</a:t>
            </a:r>
            <a:r>
              <a:rPr lang="en-US" sz="900" b="1">
                <a:latin typeface="Calibri" pitchFamily="34" charset="0"/>
              </a:rPr>
              <a:t>atten</a:t>
            </a:r>
          </a:p>
        </p:txBody>
      </p:sp>
      <p:sp>
        <p:nvSpPr>
          <p:cNvPr id="88143" name="textruta 73"/>
          <p:cNvSpPr txBox="1">
            <a:spLocks noChangeArrowheads="1"/>
          </p:cNvSpPr>
          <p:nvPr/>
        </p:nvSpPr>
        <p:spPr bwMode="auto">
          <a:xfrm>
            <a:off x="8027988" y="1700213"/>
            <a:ext cx="5032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/>
              <a:t>v</a:t>
            </a:r>
            <a:r>
              <a:rPr lang="en-US" sz="900" b="1">
                <a:latin typeface="Calibri" pitchFamily="34" charset="0"/>
              </a:rPr>
              <a:t>atten</a:t>
            </a:r>
          </a:p>
        </p:txBody>
      </p:sp>
      <p:sp>
        <p:nvSpPr>
          <p:cNvPr id="88144" name="textruta 73"/>
          <p:cNvSpPr txBox="1">
            <a:spLocks noChangeArrowheads="1"/>
          </p:cNvSpPr>
          <p:nvPr/>
        </p:nvSpPr>
        <p:spPr bwMode="auto">
          <a:xfrm>
            <a:off x="8605838" y="1700213"/>
            <a:ext cx="5032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b="1"/>
              <a:t>v</a:t>
            </a:r>
            <a:r>
              <a:rPr lang="en-US" sz="900" b="1">
                <a:latin typeface="Calibri" pitchFamily="34" charset="0"/>
              </a:rPr>
              <a:t>atten</a:t>
            </a:r>
          </a:p>
        </p:txBody>
      </p:sp>
      <p:sp>
        <p:nvSpPr>
          <p:cNvPr id="88145" name="textruta 82"/>
          <p:cNvSpPr txBox="1">
            <a:spLocks noChangeArrowheads="1"/>
          </p:cNvSpPr>
          <p:nvPr/>
        </p:nvSpPr>
        <p:spPr bwMode="auto">
          <a:xfrm>
            <a:off x="6804025" y="6165850"/>
            <a:ext cx="13446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Gråvatten, Urin, fekalier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39" name="Rak 46"/>
          <p:cNvCxnSpPr/>
          <p:nvPr/>
        </p:nvCxnSpPr>
        <p:spPr>
          <a:xfrm rot="5400000" flipH="1" flipV="1">
            <a:off x="-756444" y="1845469"/>
            <a:ext cx="2592388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46"/>
          <p:cNvCxnSpPr/>
          <p:nvPr/>
        </p:nvCxnSpPr>
        <p:spPr>
          <a:xfrm rot="5400000" flipH="1" flipV="1">
            <a:off x="70643" y="2024857"/>
            <a:ext cx="223361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48" name="textruta 82"/>
          <p:cNvSpPr txBox="1">
            <a:spLocks noChangeArrowheads="1"/>
          </p:cNvSpPr>
          <p:nvPr/>
        </p:nvSpPr>
        <p:spPr bwMode="auto">
          <a:xfrm>
            <a:off x="2916238" y="6021388"/>
            <a:ext cx="13446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Gråvatten, Urin, fekalier</a:t>
            </a:r>
            <a:endParaRPr lang="en-US" sz="900" b="1">
              <a:latin typeface="Calibri" pitchFamily="34" charset="0"/>
            </a:endParaRPr>
          </a:p>
        </p:txBody>
      </p:sp>
      <p:cxnSp>
        <p:nvCxnSpPr>
          <p:cNvPr id="42" name="Rak 75"/>
          <p:cNvCxnSpPr/>
          <p:nvPr/>
        </p:nvCxnSpPr>
        <p:spPr>
          <a:xfrm rot="5400000" flipH="1" flipV="1">
            <a:off x="611981" y="3501232"/>
            <a:ext cx="3313113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50" name="textruta 71"/>
          <p:cNvSpPr txBox="1">
            <a:spLocks noChangeArrowheads="1"/>
          </p:cNvSpPr>
          <p:nvPr/>
        </p:nvSpPr>
        <p:spPr bwMode="auto">
          <a:xfrm>
            <a:off x="1979613" y="4292600"/>
            <a:ext cx="708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regnvatten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51" name="textruta 71"/>
          <p:cNvSpPr txBox="1">
            <a:spLocks noChangeArrowheads="1"/>
          </p:cNvSpPr>
          <p:nvPr/>
        </p:nvSpPr>
        <p:spPr bwMode="auto">
          <a:xfrm>
            <a:off x="1992313" y="4929188"/>
            <a:ext cx="708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regnvatten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52" name="textruta 84"/>
          <p:cNvSpPr txBox="1">
            <a:spLocks noChangeArrowheads="1"/>
          </p:cNvSpPr>
          <p:nvPr/>
        </p:nvSpPr>
        <p:spPr bwMode="auto">
          <a:xfrm>
            <a:off x="5940425" y="5373688"/>
            <a:ext cx="930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Biochar,  värme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88153" name="textruta 84"/>
          <p:cNvSpPr txBox="1">
            <a:spLocks noChangeArrowheads="1"/>
          </p:cNvSpPr>
          <p:nvPr/>
        </p:nvSpPr>
        <p:spPr bwMode="auto">
          <a:xfrm>
            <a:off x="3132138" y="5229225"/>
            <a:ext cx="930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900" b="1">
                <a:latin typeface="Calibri" pitchFamily="34" charset="0"/>
              </a:rPr>
              <a:t>Biochar,  värme</a:t>
            </a:r>
            <a:endParaRPr lang="en-US" sz="900" b="1">
              <a:latin typeface="Calibri" pitchFamily="34" charset="0"/>
            </a:endParaRPr>
          </a:p>
        </p:txBody>
      </p:sp>
      <p:sp>
        <p:nvSpPr>
          <p:cNvPr id="21" name="Rektangel 20"/>
          <p:cNvSpPr/>
          <p:nvPr/>
        </p:nvSpPr>
        <p:spPr>
          <a:xfrm>
            <a:off x="4067175" y="2852738"/>
            <a:ext cx="792163" cy="39211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 err="1">
                <a:solidFill>
                  <a:schemeClr val="tx2">
                    <a:lumMod val="75000"/>
                  </a:schemeClr>
                </a:solidFill>
              </a:rPr>
              <a:t>Djur-hållning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ektangel 19"/>
          <p:cNvSpPr/>
          <p:nvPr/>
        </p:nvSpPr>
        <p:spPr>
          <a:xfrm>
            <a:off x="5364163" y="3860800"/>
            <a:ext cx="682625" cy="392113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>
                <a:solidFill>
                  <a:schemeClr val="tx2">
                    <a:lumMod val="75000"/>
                  </a:schemeClr>
                </a:solidFill>
              </a:rPr>
              <a:t>Friland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>
                <a:solidFill>
                  <a:schemeClr val="tx2">
                    <a:lumMod val="75000"/>
                  </a:schemeClr>
                </a:solidFill>
              </a:rPr>
              <a:t>Odling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Rektangel 21"/>
          <p:cNvSpPr/>
          <p:nvPr/>
        </p:nvSpPr>
        <p:spPr>
          <a:xfrm>
            <a:off x="4832350" y="3306763"/>
            <a:ext cx="609600" cy="39528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>
                <a:solidFill>
                  <a:schemeClr val="tx2">
                    <a:lumMod val="75000"/>
                  </a:schemeClr>
                </a:solidFill>
              </a:rPr>
              <a:t>Höns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5781675" y="4395788"/>
            <a:ext cx="949325" cy="39687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Verkstäder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mm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7308850" y="5340350"/>
            <a:ext cx="812800" cy="3937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Värme-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panna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cxnSp>
        <p:nvCxnSpPr>
          <p:cNvPr id="41" name="Rak 11"/>
          <p:cNvCxnSpPr/>
          <p:nvPr/>
        </p:nvCxnSpPr>
        <p:spPr>
          <a:xfrm>
            <a:off x="2268538" y="5157788"/>
            <a:ext cx="5183187" cy="0"/>
          </a:xfrm>
          <a:prstGeom prst="line">
            <a:avLst/>
          </a:prstGeom>
          <a:ln w="127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ktangel 22"/>
          <p:cNvSpPr/>
          <p:nvPr/>
        </p:nvSpPr>
        <p:spPr>
          <a:xfrm>
            <a:off x="6443663" y="4941888"/>
            <a:ext cx="949325" cy="3937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Gemensamhets lokaler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28" name="Rektangel 20"/>
          <p:cNvSpPr/>
          <p:nvPr/>
        </p:nvSpPr>
        <p:spPr>
          <a:xfrm>
            <a:off x="2627313" y="1844675"/>
            <a:ext cx="679450" cy="392113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Frukt</a:t>
            </a:r>
          </a:p>
          <a:p>
            <a:pPr algn="ctr">
              <a:defRPr/>
            </a:pPr>
            <a:r>
              <a:rPr lang="sv-SE" sz="1200">
                <a:solidFill>
                  <a:srgbClr val="17375E"/>
                </a:solidFill>
                <a:cs typeface="Arial" charset="0"/>
              </a:rPr>
              <a:t>Bär</a:t>
            </a:r>
            <a:endParaRPr lang="en-US" sz="1200">
              <a:solidFill>
                <a:srgbClr val="17375E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ruta 2"/>
          <p:cNvSpPr txBox="1">
            <a:spLocks noChangeArrowheads="1"/>
          </p:cNvSpPr>
          <p:nvPr/>
        </p:nvSpPr>
        <p:spPr bwMode="auto">
          <a:xfrm>
            <a:off x="179388" y="188913"/>
            <a:ext cx="8529637" cy="2062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REALITY NUMBER ONE:</a:t>
            </a:r>
          </a:p>
          <a:p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You are starting a business together that is worth</a:t>
            </a: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 anything from   EURO 2- 6 million</a:t>
            </a:r>
            <a:endParaRPr lang="en-US" sz="32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ruta 2"/>
          <p:cNvSpPr txBox="1">
            <a:spLocks noChangeArrowheads="1"/>
          </p:cNvSpPr>
          <p:nvPr/>
        </p:nvSpPr>
        <p:spPr bwMode="auto">
          <a:xfrm>
            <a:off x="0" y="4841875"/>
            <a:ext cx="9144000" cy="2016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OPPORTUNITY NUMBER ONE:</a:t>
            </a: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Your investment will give you what you need – a great place to live and organic food – whatever the economic situation</a:t>
            </a:r>
            <a:endParaRPr lang="en-US" sz="32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ruta 2"/>
          <p:cNvSpPr txBox="1">
            <a:spLocks noChangeArrowheads="1"/>
          </p:cNvSpPr>
          <p:nvPr/>
        </p:nvSpPr>
        <p:spPr bwMode="auto">
          <a:xfrm>
            <a:off x="0" y="4795838"/>
            <a:ext cx="9239250" cy="2062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REALITY NUMBER TWO:</a:t>
            </a:r>
          </a:p>
          <a:p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It is like entering into a new relationship, with all the </a:t>
            </a: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sz="3200" b="1">
                <a:solidFill>
                  <a:srgbClr val="FF0000"/>
                </a:solidFill>
                <a:latin typeface="Calibri" pitchFamily="34" charset="0"/>
              </a:rPr>
            </a:b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associated fun and trials and tribulations…..</a:t>
            </a:r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ruta 2"/>
          <p:cNvSpPr txBox="1">
            <a:spLocks noChangeArrowheads="1"/>
          </p:cNvSpPr>
          <p:nvPr/>
        </p:nvSpPr>
        <p:spPr bwMode="auto">
          <a:xfrm>
            <a:off x="0" y="4795838"/>
            <a:ext cx="9144000" cy="2062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OPPORTUNITY NUMBER TWO:</a:t>
            </a:r>
          </a:p>
          <a:p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You get a lot of new friends and be in a group of people who will support each other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Bildobjekt 1" descr="RL_Mee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ruta 2"/>
          <p:cNvSpPr txBox="1">
            <a:spLocks noChangeArrowheads="1"/>
          </p:cNvSpPr>
          <p:nvPr/>
        </p:nvSpPr>
        <p:spPr bwMode="auto">
          <a:xfrm>
            <a:off x="0" y="5287963"/>
            <a:ext cx="9326563" cy="1570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REALITY NUMBER THREE:</a:t>
            </a:r>
          </a:p>
          <a:p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You are embarking on a personal development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Bildobjekt 1" descr="RL_Mee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ruta 2"/>
          <p:cNvSpPr txBox="1">
            <a:spLocks noChangeArrowheads="1"/>
          </p:cNvSpPr>
          <p:nvPr/>
        </p:nvSpPr>
        <p:spPr bwMode="auto">
          <a:xfrm>
            <a:off x="0" y="5287963"/>
            <a:ext cx="9326563" cy="1570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OPPORTUNITY NUMBER THREE:</a:t>
            </a:r>
          </a:p>
          <a:p>
            <a:endParaRPr lang="sv-SE" sz="3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v-SE" sz="3200" b="1">
                <a:solidFill>
                  <a:srgbClr val="FF0000"/>
                </a:solidFill>
                <a:latin typeface="Calibri" pitchFamily="34" charset="0"/>
              </a:rPr>
              <a:t>You are embarking on a personal development 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Business Plan</a:t>
            </a:r>
            <a:endParaRPr lang="en-US" smtClean="0"/>
          </a:p>
        </p:txBody>
      </p:sp>
      <p:sp>
        <p:nvSpPr>
          <p:cNvPr id="40962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Stage one: legal organisation - youth hostel</a:t>
            </a:r>
          </a:p>
          <a:p>
            <a:r>
              <a:rPr lang="en-US" smtClean="0"/>
              <a:t>Stage two: weekend/holiday home</a:t>
            </a:r>
          </a:p>
          <a:p>
            <a:r>
              <a:rPr lang="en-US" smtClean="0"/>
              <a:t>Stage three: CSA scheme</a:t>
            </a:r>
          </a:p>
          <a:p>
            <a:r>
              <a:rPr lang="en-US" smtClean="0"/>
              <a:t>Stage four: permanent home</a:t>
            </a:r>
          </a:p>
          <a:p>
            <a:r>
              <a:rPr lang="en-US" smtClean="0"/>
              <a:t>Stage five: home and work-life platform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Co-operatives</a:t>
            </a:r>
            <a:endParaRPr lang="en-US" smtClean="0"/>
          </a:p>
        </p:txBody>
      </p:sp>
      <p:sp>
        <p:nvSpPr>
          <p:cNvPr id="43010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Your investment  gives value while it is with the organisation </a:t>
            </a:r>
          </a:p>
          <a:p>
            <a:r>
              <a:rPr lang="sv-SE" smtClean="0"/>
              <a:t>Have a ready made democratic legal structure</a:t>
            </a:r>
          </a:p>
          <a:p>
            <a:r>
              <a:rPr lang="sv-SE" smtClean="0"/>
              <a:t>Tried, tested and accepted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Limited companies</a:t>
            </a:r>
            <a:endParaRPr lang="en-US" smtClean="0"/>
          </a:p>
        </p:txBody>
      </p:sp>
      <p:sp>
        <p:nvSpPr>
          <p:cNvPr id="45058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Your investment  gives value when you sell it</a:t>
            </a:r>
          </a:p>
          <a:p>
            <a:r>
              <a:rPr lang="sv-SE" smtClean="0"/>
              <a:t>Means many people can be involved with a small amount of money</a:t>
            </a:r>
          </a:p>
          <a:p>
            <a:r>
              <a:rPr lang="sv-SE" smtClean="0"/>
              <a:t>Should give the equivalent or more of what you can get in the bank</a:t>
            </a:r>
          </a:p>
          <a:p>
            <a:r>
              <a:rPr lang="sv-SE" smtClean="0"/>
              <a:t>Could provide other benefits like rebates on goods bought.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Bildobjekt 1" descr="Household expenditure U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0"/>
            <a:ext cx="6553200" cy="664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Rak 3"/>
          <p:cNvCxnSpPr/>
          <p:nvPr/>
        </p:nvCxnSpPr>
        <p:spPr>
          <a:xfrm>
            <a:off x="6227763" y="908050"/>
            <a:ext cx="216058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5"/>
          <p:cNvCxnSpPr/>
          <p:nvPr/>
        </p:nvCxnSpPr>
        <p:spPr>
          <a:xfrm rot="5400000">
            <a:off x="5507831" y="3788569"/>
            <a:ext cx="576103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7"/>
          <p:cNvCxnSpPr/>
          <p:nvPr/>
        </p:nvCxnSpPr>
        <p:spPr>
          <a:xfrm rot="10800000" flipV="1">
            <a:off x="611188" y="6669088"/>
            <a:ext cx="7777162" cy="730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 rot="5400000" flipH="1" flipV="1">
            <a:off x="503238" y="944562"/>
            <a:ext cx="5761038" cy="56880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71500" y="285750"/>
          <a:ext cx="7640638" cy="5489575"/>
        </p:xfrm>
        <a:graphic>
          <a:graphicData uri="http://schemas.openxmlformats.org/presentationml/2006/ole">
            <p:oleObj spid="_x0000_s2050" name="Worksheet" r:id="rId4" imgW="8763095" imgH="6391132" progId="Excel.Sheet.8">
              <p:embed/>
            </p:oleObj>
          </a:graphicData>
        </a:graphic>
      </p:graphicFrame>
      <p:sp>
        <p:nvSpPr>
          <p:cNvPr id="3" name="Rubrik 2"/>
          <p:cNvSpPr txBox="1">
            <a:spLocks/>
          </p:cNvSpPr>
          <p:nvPr/>
        </p:nvSpPr>
        <p:spPr>
          <a:xfrm>
            <a:off x="457200" y="274638"/>
            <a:ext cx="8229600" cy="633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61% of the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fuel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is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used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after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food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leaves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the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fields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4"/>
          <p:cNvGraphicFramePr>
            <a:graphicFrameLocks noChangeAspect="1"/>
          </p:cNvGraphicFramePr>
          <p:nvPr/>
        </p:nvGraphicFramePr>
        <p:xfrm>
          <a:off x="323850" y="92075"/>
          <a:ext cx="8294688" cy="6386513"/>
        </p:xfrm>
        <a:graphic>
          <a:graphicData uri="http://schemas.openxmlformats.org/presentationml/2006/ole">
            <p:oleObj spid="_x0000_s1026" name="Worksheet" r:id="rId4" imgW="8715423" imgH="675317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51727">
            <a:off x="3000375" y="565150"/>
            <a:ext cx="35718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957701">
            <a:off x="4078288" y="1866900"/>
            <a:ext cx="409575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260350"/>
            <a:ext cx="4308475" cy="574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ubrik 2"/>
          <p:cNvSpPr txBox="1">
            <a:spLocks/>
          </p:cNvSpPr>
          <p:nvPr/>
        </p:nvSpPr>
        <p:spPr>
          <a:xfrm>
            <a:off x="179388" y="6021388"/>
            <a:ext cx="8964612" cy="633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Write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the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prospectus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gain</a:t>
            </a: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clarity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88913"/>
            <a:ext cx="4968875" cy="630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179388" y="6021388"/>
            <a:ext cx="8964612" cy="633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Checklist for land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925" y="-28575"/>
            <a:ext cx="8604250" cy="6886575"/>
            <a:chOff x="22" y="-18"/>
            <a:chExt cx="5420" cy="4338"/>
          </a:xfrm>
        </p:grpSpPr>
        <p:pic>
          <p:nvPicPr>
            <p:cNvPr id="59394" name="Picture 6"/>
            <p:cNvPicPr>
              <a:picLocks noChangeAspect="1" noChangeArrowheads="1"/>
            </p:cNvPicPr>
            <p:nvPr/>
          </p:nvPicPr>
          <p:blipFill>
            <a:blip r:embed="rId3"/>
            <a:srcRect l="13333" t="35449" r="50664" b="17578"/>
            <a:stretch>
              <a:fillRect/>
            </a:stretch>
          </p:blipFill>
          <p:spPr bwMode="auto">
            <a:xfrm>
              <a:off x="22" y="-18"/>
              <a:ext cx="5420" cy="4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395" name="Line 7"/>
            <p:cNvSpPr>
              <a:spLocks noChangeShapeType="1"/>
            </p:cNvSpPr>
            <p:nvPr/>
          </p:nvSpPr>
          <p:spPr bwMode="auto">
            <a:xfrm flipH="1">
              <a:off x="1111" y="436"/>
              <a:ext cx="1588" cy="3884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396" name="Line 8"/>
            <p:cNvSpPr>
              <a:spLocks noChangeShapeType="1"/>
            </p:cNvSpPr>
            <p:nvPr/>
          </p:nvSpPr>
          <p:spPr bwMode="auto">
            <a:xfrm flipV="1">
              <a:off x="1111" y="4110"/>
              <a:ext cx="2087" cy="210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397" name="Line 9"/>
            <p:cNvSpPr>
              <a:spLocks noChangeShapeType="1"/>
            </p:cNvSpPr>
            <p:nvPr/>
          </p:nvSpPr>
          <p:spPr bwMode="auto">
            <a:xfrm>
              <a:off x="3606" y="3521"/>
              <a:ext cx="0" cy="544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398" name="Line 10"/>
            <p:cNvSpPr>
              <a:spLocks noChangeShapeType="1"/>
            </p:cNvSpPr>
            <p:nvPr/>
          </p:nvSpPr>
          <p:spPr bwMode="auto">
            <a:xfrm flipV="1">
              <a:off x="3198" y="4065"/>
              <a:ext cx="408" cy="45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399" name="Line 11"/>
            <p:cNvSpPr>
              <a:spLocks noChangeShapeType="1"/>
            </p:cNvSpPr>
            <p:nvPr/>
          </p:nvSpPr>
          <p:spPr bwMode="auto">
            <a:xfrm>
              <a:off x="3243" y="2387"/>
              <a:ext cx="499" cy="45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0" name="Line 12"/>
            <p:cNvSpPr>
              <a:spLocks noChangeShapeType="1"/>
            </p:cNvSpPr>
            <p:nvPr/>
          </p:nvSpPr>
          <p:spPr bwMode="auto">
            <a:xfrm flipH="1">
              <a:off x="3198" y="754"/>
              <a:ext cx="680" cy="1633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1" name="Line 13"/>
            <p:cNvSpPr>
              <a:spLocks noChangeShapeType="1"/>
            </p:cNvSpPr>
            <p:nvPr/>
          </p:nvSpPr>
          <p:spPr bwMode="auto">
            <a:xfrm>
              <a:off x="4377" y="2931"/>
              <a:ext cx="181" cy="408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2" name="Line 14"/>
            <p:cNvSpPr>
              <a:spLocks noChangeShapeType="1"/>
            </p:cNvSpPr>
            <p:nvPr/>
          </p:nvSpPr>
          <p:spPr bwMode="auto">
            <a:xfrm>
              <a:off x="3742" y="2432"/>
              <a:ext cx="91" cy="227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3" name="Line 15"/>
            <p:cNvSpPr>
              <a:spLocks noChangeShapeType="1"/>
            </p:cNvSpPr>
            <p:nvPr/>
          </p:nvSpPr>
          <p:spPr bwMode="auto">
            <a:xfrm>
              <a:off x="3833" y="2659"/>
              <a:ext cx="362" cy="0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4" name="Line 16"/>
            <p:cNvSpPr>
              <a:spLocks noChangeShapeType="1"/>
            </p:cNvSpPr>
            <p:nvPr/>
          </p:nvSpPr>
          <p:spPr bwMode="auto">
            <a:xfrm>
              <a:off x="4195" y="2659"/>
              <a:ext cx="182" cy="317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5" name="Line 17"/>
            <p:cNvSpPr>
              <a:spLocks noChangeShapeType="1"/>
            </p:cNvSpPr>
            <p:nvPr/>
          </p:nvSpPr>
          <p:spPr bwMode="auto">
            <a:xfrm>
              <a:off x="4241" y="2976"/>
              <a:ext cx="181" cy="408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9406" name="Line 18"/>
            <p:cNvSpPr>
              <a:spLocks noChangeShapeType="1"/>
            </p:cNvSpPr>
            <p:nvPr/>
          </p:nvSpPr>
          <p:spPr bwMode="auto">
            <a:xfrm flipH="1">
              <a:off x="3606" y="2976"/>
              <a:ext cx="635" cy="545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44575" y="0"/>
            <a:ext cx="10336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6804025" y="6092825"/>
            <a:ext cx="2339975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 FAR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Bildobjekt 1" descr="SOMMAR2010 08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539750" y="6092825"/>
            <a:ext cx="8604250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have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hosted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amazing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courses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Bildobjekt 1" descr="winter2010 030.jpg"/>
          <p:cNvPicPr>
            <a:picLocks noChangeAspect="1"/>
          </p:cNvPicPr>
          <p:nvPr/>
        </p:nvPicPr>
        <p:blipFill>
          <a:blip r:embed="rId3"/>
          <a:srcRect l="19945" b="12219"/>
          <a:stretch>
            <a:fillRect/>
          </a:stretch>
        </p:blipFill>
        <p:spPr bwMode="auto">
          <a:xfrm>
            <a:off x="0" y="-819150"/>
            <a:ext cx="9144000" cy="748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0" y="5865813"/>
            <a:ext cx="9144000" cy="9921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have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enjoyed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making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food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for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each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other</a:t>
            </a:r>
            <a:r>
              <a:rPr lang="sv-SE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dining </a:t>
            </a:r>
            <a:r>
              <a:rPr lang="sv-SE" sz="32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together</a:t>
            </a:r>
            <a:endParaRPr lang="en-US" sz="32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107950" y="6092825"/>
            <a:ext cx="9036050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have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enjoyed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sv-SE" sz="28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great moments with simple </a:t>
            </a:r>
            <a:r>
              <a:rPr lang="sv-SE" sz="28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pleasures</a:t>
            </a:r>
            <a:endParaRPr lang="en-US" sz="2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107950" y="6092825"/>
            <a:ext cx="9036050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Experienced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the mental and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physical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rewards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of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using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your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body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Bildobjekt 1" descr="summer 2011 0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107950" y="6092825"/>
            <a:ext cx="9036050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Just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gone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got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food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from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outside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the door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Bildobjekt 1" descr="summer 2011 01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107950" y="6092825"/>
            <a:ext cx="9036050" cy="63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Worked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out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simple solutions like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using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earth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drill and….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Bildobjekt 1" descr="summer 2011 01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8"/>
            <a:ext cx="9144000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0" y="0"/>
            <a:ext cx="9036050" cy="6334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Putting your green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compost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directly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in it.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0" y="6224588"/>
            <a:ext cx="9036050" cy="633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Planned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financed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started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two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new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homes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ubrik 2"/>
          <p:cNvSpPr txBox="1">
            <a:spLocks/>
          </p:cNvSpPr>
          <p:nvPr/>
        </p:nvSpPr>
        <p:spPr>
          <a:xfrm>
            <a:off x="0" y="6224588"/>
            <a:ext cx="9036050" cy="633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Found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ourselves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talking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…. A </a:t>
            </a:r>
            <a:r>
              <a:rPr lang="sv-SE" sz="24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lot</a:t>
            </a:r>
            <a:r>
              <a:rPr lang="sv-SE" sz="24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endParaRPr lang="en-US" sz="24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2"/>
          <p:cNvSpPr txBox="1">
            <a:spLocks/>
          </p:cNvSpPr>
          <p:nvPr/>
        </p:nvSpPr>
        <p:spPr>
          <a:xfrm>
            <a:off x="539750" y="0"/>
            <a:ext cx="8604250" cy="155733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Opportunities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open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up</a:t>
            </a:r>
            <a:endParaRPr lang="en-US" sz="6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3970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83971" name="Platshållare för innehåll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Investing in Open World Villages in savings plans</a:t>
            </a:r>
          </a:p>
          <a:p>
            <a:r>
              <a:rPr lang="sv-SE" smtClean="0"/>
              <a:t>Turning neighbourhoods into eco-units/open world villages</a:t>
            </a:r>
          </a:p>
          <a:p>
            <a:r>
              <a:rPr lang="sv-SE" smtClean="0"/>
              <a:t>Using land you own to make the change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2"/>
          <p:cNvSpPr txBox="1">
            <a:spLocks/>
          </p:cNvSpPr>
          <p:nvPr/>
        </p:nvSpPr>
        <p:spPr>
          <a:xfrm>
            <a:off x="107950" y="0"/>
            <a:ext cx="9036050" cy="155733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There’s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plenty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left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to </a:t>
            </a:r>
            <a:r>
              <a:rPr lang="sv-SE" sz="6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</a:t>
            </a:r>
            <a:r>
              <a:rPr lang="sv-SE" sz="6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…</a:t>
            </a:r>
            <a:endParaRPr lang="en-US" sz="6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1922" name="Platshållare för innehåll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Get planning permission for the other houses</a:t>
            </a:r>
          </a:p>
          <a:p>
            <a:r>
              <a:rPr lang="sv-SE" smtClean="0"/>
              <a:t>Do the group dynamics, team building, ”cleaning backwards” stuff</a:t>
            </a:r>
          </a:p>
          <a:p>
            <a:r>
              <a:rPr lang="sv-SE" smtClean="0"/>
              <a:t>Work out how to find that farmer and deliver food for 15 families</a:t>
            </a:r>
          </a:p>
          <a:p>
            <a:r>
              <a:rPr lang="sv-SE" smtClean="0"/>
              <a:t>Continue to develop nutrient recycling and water handling</a:t>
            </a:r>
          </a:p>
          <a:p>
            <a:r>
              <a:rPr lang="sv-SE" smtClean="0"/>
              <a:t>Get a firm grip on financial and project plans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comatu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85" y="804889"/>
            <a:ext cx="5644430" cy="524822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2" descr="ECOLOCAL MATURITY AND SYSTEM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62" y="500042"/>
            <a:ext cx="7715304" cy="492922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ak 1"/>
          <p:cNvCxnSpPr/>
          <p:nvPr/>
        </p:nvCxnSpPr>
        <p:spPr>
          <a:xfrm rot="5400000">
            <a:off x="-684212" y="2708275"/>
            <a:ext cx="403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ak 2"/>
          <p:cNvCxnSpPr/>
          <p:nvPr/>
        </p:nvCxnSpPr>
        <p:spPr>
          <a:xfrm>
            <a:off x="1331913" y="4724400"/>
            <a:ext cx="7200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5"/>
          <p:cNvSpPr txBox="1">
            <a:spLocks noChangeArrowheads="1"/>
          </p:cNvSpPr>
          <p:nvPr/>
        </p:nvSpPr>
        <p:spPr bwMode="auto">
          <a:xfrm rot="-5400000">
            <a:off x="377031" y="2656682"/>
            <a:ext cx="14144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/>
              <a:t>Share value</a:t>
            </a:r>
            <a:endParaRPr lang="en-US"/>
          </a:p>
        </p:txBody>
      </p:sp>
      <p:sp>
        <p:nvSpPr>
          <p:cNvPr id="5" name="textruta 6"/>
          <p:cNvSpPr txBox="1">
            <a:spLocks noChangeArrowheads="1"/>
          </p:cNvSpPr>
          <p:nvPr/>
        </p:nvSpPr>
        <p:spPr bwMode="auto">
          <a:xfrm>
            <a:off x="4284663" y="4797425"/>
            <a:ext cx="688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/>
              <a:t>Time</a:t>
            </a:r>
            <a:endParaRPr lang="en-US"/>
          </a:p>
        </p:txBody>
      </p:sp>
      <p:sp>
        <p:nvSpPr>
          <p:cNvPr id="6" name="Frihandsfigur 5"/>
          <p:cNvSpPr/>
          <p:nvPr/>
        </p:nvSpPr>
        <p:spPr>
          <a:xfrm>
            <a:off x="1435100" y="889000"/>
            <a:ext cx="7029450" cy="3616325"/>
          </a:xfrm>
          <a:custGeom>
            <a:avLst/>
            <a:gdLst>
              <a:gd name="connsiteX0" fmla="*/ 0 w 7029975"/>
              <a:gd name="connsiteY0" fmla="*/ 3615655 h 3615655"/>
              <a:gd name="connsiteX1" fmla="*/ 1711355 w 7029975"/>
              <a:gd name="connsiteY1" fmla="*/ 3380763 h 3615655"/>
              <a:gd name="connsiteX2" fmla="*/ 4077050 w 7029975"/>
              <a:gd name="connsiteY2" fmla="*/ 2759978 h 3615655"/>
              <a:gd name="connsiteX3" fmla="*/ 5377344 w 7029975"/>
              <a:gd name="connsiteY3" fmla="*/ 1795244 h 3615655"/>
              <a:gd name="connsiteX4" fmla="*/ 7029975 w 7029975"/>
              <a:gd name="connsiteY4" fmla="*/ 0 h 361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9975" h="3615655">
                <a:moveTo>
                  <a:pt x="0" y="3615655"/>
                </a:moveTo>
                <a:cubicBezTo>
                  <a:pt x="515923" y="3569515"/>
                  <a:pt x="1031847" y="3523376"/>
                  <a:pt x="1711355" y="3380763"/>
                </a:cubicBezTo>
                <a:cubicBezTo>
                  <a:pt x="2390863" y="3238150"/>
                  <a:pt x="3466052" y="3024231"/>
                  <a:pt x="4077050" y="2759978"/>
                </a:cubicBezTo>
                <a:cubicBezTo>
                  <a:pt x="4688048" y="2495725"/>
                  <a:pt x="4885190" y="2255240"/>
                  <a:pt x="5377344" y="1795244"/>
                </a:cubicBezTo>
                <a:cubicBezTo>
                  <a:pt x="5869498" y="1335248"/>
                  <a:pt x="6449736" y="667624"/>
                  <a:pt x="7029975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ihandsfigur 6"/>
          <p:cNvSpPr/>
          <p:nvPr/>
        </p:nvSpPr>
        <p:spPr>
          <a:xfrm>
            <a:off x="1403350" y="4581525"/>
            <a:ext cx="768350" cy="136525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ihandsfigur 7"/>
          <p:cNvSpPr/>
          <p:nvPr/>
        </p:nvSpPr>
        <p:spPr>
          <a:xfrm>
            <a:off x="1644650" y="4581525"/>
            <a:ext cx="766763" cy="136525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ihandsfigur 8"/>
          <p:cNvSpPr/>
          <p:nvPr/>
        </p:nvSpPr>
        <p:spPr>
          <a:xfrm>
            <a:off x="2147888" y="4581525"/>
            <a:ext cx="768350" cy="136525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ihandsfigur 9"/>
          <p:cNvSpPr/>
          <p:nvPr/>
        </p:nvSpPr>
        <p:spPr>
          <a:xfrm>
            <a:off x="2652713" y="4581525"/>
            <a:ext cx="766762" cy="136525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ihandsfigur 10"/>
          <p:cNvSpPr/>
          <p:nvPr/>
        </p:nvSpPr>
        <p:spPr>
          <a:xfrm>
            <a:off x="3228975" y="4581525"/>
            <a:ext cx="766763" cy="136525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ihandsfigur 11"/>
          <p:cNvSpPr/>
          <p:nvPr/>
        </p:nvSpPr>
        <p:spPr>
          <a:xfrm>
            <a:off x="3948113" y="4508500"/>
            <a:ext cx="768350" cy="209550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ihandsfigur 12"/>
          <p:cNvSpPr/>
          <p:nvPr/>
        </p:nvSpPr>
        <p:spPr>
          <a:xfrm>
            <a:off x="4572000" y="4437063"/>
            <a:ext cx="792163" cy="280987"/>
          </a:xfrm>
          <a:custGeom>
            <a:avLst/>
            <a:gdLst>
              <a:gd name="connsiteX0" fmla="*/ 36884 w 1519994"/>
              <a:gd name="connsiteY0" fmla="*/ 287206 h 584566"/>
              <a:gd name="connsiteX1" fmla="*/ 45273 w 1519994"/>
              <a:gd name="connsiteY1" fmla="*/ 379485 h 584566"/>
              <a:gd name="connsiteX2" fmla="*/ 62051 w 1519994"/>
              <a:gd name="connsiteY2" fmla="*/ 354318 h 584566"/>
              <a:gd name="connsiteX3" fmla="*/ 70440 w 1519994"/>
              <a:gd name="connsiteY3" fmla="*/ 329151 h 584566"/>
              <a:gd name="connsiteX4" fmla="*/ 78829 w 1519994"/>
              <a:gd name="connsiteY4" fmla="*/ 387874 h 584566"/>
              <a:gd name="connsiteX5" fmla="*/ 95607 w 1519994"/>
              <a:gd name="connsiteY5" fmla="*/ 421430 h 584566"/>
              <a:gd name="connsiteX6" fmla="*/ 87218 w 1519994"/>
              <a:gd name="connsiteY6" fmla="*/ 320762 h 584566"/>
              <a:gd name="connsiteX7" fmla="*/ 62051 w 1519994"/>
              <a:gd name="connsiteY7" fmla="*/ 312373 h 584566"/>
              <a:gd name="connsiteX8" fmla="*/ 11717 w 1519994"/>
              <a:gd name="connsiteY8" fmla="*/ 320762 h 584566"/>
              <a:gd name="connsiteX9" fmla="*/ 36884 w 1519994"/>
              <a:gd name="connsiteY9" fmla="*/ 396263 h 584566"/>
              <a:gd name="connsiteX10" fmla="*/ 62051 w 1519994"/>
              <a:gd name="connsiteY10" fmla="*/ 413041 h 584566"/>
              <a:gd name="connsiteX11" fmla="*/ 103996 w 1519994"/>
              <a:gd name="connsiteY11" fmla="*/ 463375 h 584566"/>
              <a:gd name="connsiteX12" fmla="*/ 162719 w 1519994"/>
              <a:gd name="connsiteY12" fmla="*/ 438208 h 584566"/>
              <a:gd name="connsiteX13" fmla="*/ 221442 w 1519994"/>
              <a:gd name="connsiteY13" fmla="*/ 278817 h 584566"/>
              <a:gd name="connsiteX14" fmla="*/ 204664 w 1519994"/>
              <a:gd name="connsiteY14" fmla="*/ 144593 h 584566"/>
              <a:gd name="connsiteX15" fmla="*/ 171108 w 1519994"/>
              <a:gd name="connsiteY15" fmla="*/ 94259 h 584566"/>
              <a:gd name="connsiteX16" fmla="*/ 120774 w 1519994"/>
              <a:gd name="connsiteY16" fmla="*/ 102648 h 584566"/>
              <a:gd name="connsiteX17" fmla="*/ 95607 w 1519994"/>
              <a:gd name="connsiteY17" fmla="*/ 111037 h 584566"/>
              <a:gd name="connsiteX18" fmla="*/ 70440 w 1519994"/>
              <a:gd name="connsiteY18" fmla="*/ 152982 h 584566"/>
              <a:gd name="connsiteX19" fmla="*/ 36884 w 1519994"/>
              <a:gd name="connsiteY19" fmla="*/ 329151 h 584566"/>
              <a:gd name="connsiteX20" fmla="*/ 62051 w 1519994"/>
              <a:gd name="connsiteY20" fmla="*/ 345929 h 584566"/>
              <a:gd name="connsiteX21" fmla="*/ 179497 w 1519994"/>
              <a:gd name="connsiteY21" fmla="*/ 454986 h 584566"/>
              <a:gd name="connsiteX22" fmla="*/ 187886 w 1519994"/>
              <a:gd name="connsiteY22" fmla="*/ 362707 h 584566"/>
              <a:gd name="connsiteX23" fmla="*/ 171108 w 1519994"/>
              <a:gd name="connsiteY23" fmla="*/ 236872 h 584566"/>
              <a:gd name="connsiteX24" fmla="*/ 120774 w 1519994"/>
              <a:gd name="connsiteY24" fmla="*/ 404652 h 584566"/>
              <a:gd name="connsiteX25" fmla="*/ 78829 w 1519994"/>
              <a:gd name="connsiteY25" fmla="*/ 413041 h 584566"/>
              <a:gd name="connsiteX26" fmla="*/ 87218 w 1519994"/>
              <a:gd name="connsiteY26" fmla="*/ 345929 h 584566"/>
              <a:gd name="connsiteX27" fmla="*/ 196275 w 1519994"/>
              <a:gd name="connsiteY27" fmla="*/ 379485 h 584566"/>
              <a:gd name="connsiteX28" fmla="*/ 229831 w 1519994"/>
              <a:gd name="connsiteY28" fmla="*/ 371096 h 584566"/>
              <a:gd name="connsiteX29" fmla="*/ 280165 w 1519994"/>
              <a:gd name="connsiteY29" fmla="*/ 329151 h 584566"/>
              <a:gd name="connsiteX30" fmla="*/ 330499 w 1519994"/>
              <a:gd name="connsiteY30" fmla="*/ 312373 h 584566"/>
              <a:gd name="connsiteX31" fmla="*/ 338888 w 1519994"/>
              <a:gd name="connsiteY31" fmla="*/ 262039 h 584566"/>
              <a:gd name="connsiteX32" fmla="*/ 322110 w 1519994"/>
              <a:gd name="connsiteY32" fmla="*/ 94259 h 584566"/>
              <a:gd name="connsiteX33" fmla="*/ 288554 w 1519994"/>
              <a:gd name="connsiteY33" fmla="*/ 236872 h 584566"/>
              <a:gd name="connsiteX34" fmla="*/ 263387 w 1519994"/>
              <a:gd name="connsiteY34" fmla="*/ 354318 h 584566"/>
              <a:gd name="connsiteX35" fmla="*/ 254998 w 1519994"/>
              <a:gd name="connsiteY35" fmla="*/ 438208 h 584566"/>
              <a:gd name="connsiteX36" fmla="*/ 305332 w 1519994"/>
              <a:gd name="connsiteY36" fmla="*/ 429819 h 584566"/>
              <a:gd name="connsiteX37" fmla="*/ 431167 w 1519994"/>
              <a:gd name="connsiteY37" fmla="*/ 262039 h 584566"/>
              <a:gd name="connsiteX38" fmla="*/ 464723 w 1519994"/>
              <a:gd name="connsiteY38" fmla="*/ 320762 h 584566"/>
              <a:gd name="connsiteX39" fmla="*/ 473112 w 1519994"/>
              <a:gd name="connsiteY39" fmla="*/ 236872 h 584566"/>
              <a:gd name="connsiteX40" fmla="*/ 464723 w 1519994"/>
              <a:gd name="connsiteY40" fmla="*/ 94259 h 584566"/>
              <a:gd name="connsiteX41" fmla="*/ 456334 w 1519994"/>
              <a:gd name="connsiteY41" fmla="*/ 60703 h 584566"/>
              <a:gd name="connsiteX42" fmla="*/ 431167 w 1519994"/>
              <a:gd name="connsiteY42" fmla="*/ 69092 h 584566"/>
              <a:gd name="connsiteX43" fmla="*/ 355666 w 1519994"/>
              <a:gd name="connsiteY43" fmla="*/ 27147 h 584566"/>
              <a:gd name="connsiteX44" fmla="*/ 330499 w 1519994"/>
              <a:gd name="connsiteY44" fmla="*/ 111037 h 584566"/>
              <a:gd name="connsiteX45" fmla="*/ 372444 w 1519994"/>
              <a:gd name="connsiteY45" fmla="*/ 320762 h 584566"/>
              <a:gd name="connsiteX46" fmla="*/ 414389 w 1519994"/>
              <a:gd name="connsiteY46" fmla="*/ 421430 h 584566"/>
              <a:gd name="connsiteX47" fmla="*/ 447945 w 1519994"/>
              <a:gd name="connsiteY47" fmla="*/ 329151 h 584566"/>
              <a:gd name="connsiteX48" fmla="*/ 456334 w 1519994"/>
              <a:gd name="connsiteY48" fmla="*/ 303984 h 584566"/>
              <a:gd name="connsiteX49" fmla="*/ 431167 w 1519994"/>
              <a:gd name="connsiteY49" fmla="*/ 312373 h 584566"/>
              <a:gd name="connsiteX50" fmla="*/ 372444 w 1519994"/>
              <a:gd name="connsiteY50" fmla="*/ 287206 h 584566"/>
              <a:gd name="connsiteX51" fmla="*/ 313721 w 1519994"/>
              <a:gd name="connsiteY51" fmla="*/ 320762 h 584566"/>
              <a:gd name="connsiteX52" fmla="*/ 296943 w 1519994"/>
              <a:gd name="connsiteY52" fmla="*/ 345929 h 584566"/>
              <a:gd name="connsiteX53" fmla="*/ 263387 w 1519994"/>
              <a:gd name="connsiteY53" fmla="*/ 488542 h 584566"/>
              <a:gd name="connsiteX54" fmla="*/ 775116 w 1519994"/>
              <a:gd name="connsiteY54" fmla="*/ 513709 h 584566"/>
              <a:gd name="connsiteX55" fmla="*/ 741560 w 1519994"/>
              <a:gd name="connsiteY55" fmla="*/ 421430 h 584566"/>
              <a:gd name="connsiteX56" fmla="*/ 716393 w 1519994"/>
              <a:gd name="connsiteY56" fmla="*/ 413041 h 584566"/>
              <a:gd name="connsiteX57" fmla="*/ 674448 w 1519994"/>
              <a:gd name="connsiteY57" fmla="*/ 387874 h 584566"/>
              <a:gd name="connsiteX58" fmla="*/ 607336 w 1519994"/>
              <a:gd name="connsiteY58" fmla="*/ 303984 h 584566"/>
              <a:gd name="connsiteX59" fmla="*/ 548613 w 1519994"/>
              <a:gd name="connsiteY59" fmla="*/ 270428 h 584566"/>
              <a:gd name="connsiteX60" fmla="*/ 515057 w 1519994"/>
              <a:gd name="connsiteY60" fmla="*/ 245261 h 584566"/>
              <a:gd name="connsiteX61" fmla="*/ 473112 w 1519994"/>
              <a:gd name="connsiteY61" fmla="*/ 303984 h 584566"/>
              <a:gd name="connsiteX62" fmla="*/ 431167 w 1519994"/>
              <a:gd name="connsiteY62" fmla="*/ 446597 h 584566"/>
              <a:gd name="connsiteX63" fmla="*/ 498279 w 1519994"/>
              <a:gd name="connsiteY63" fmla="*/ 236872 h 584566"/>
              <a:gd name="connsiteX64" fmla="*/ 582169 w 1519994"/>
              <a:gd name="connsiteY64" fmla="*/ 211705 h 584566"/>
              <a:gd name="connsiteX65" fmla="*/ 607336 w 1519994"/>
              <a:gd name="connsiteY65" fmla="*/ 186538 h 584566"/>
              <a:gd name="connsiteX66" fmla="*/ 557002 w 1519994"/>
              <a:gd name="connsiteY66" fmla="*/ 119426 h 584566"/>
              <a:gd name="connsiteX67" fmla="*/ 515057 w 1519994"/>
              <a:gd name="connsiteY67" fmla="*/ 203316 h 584566"/>
              <a:gd name="connsiteX68" fmla="*/ 498279 w 1519994"/>
              <a:gd name="connsiteY68" fmla="*/ 496931 h 584566"/>
              <a:gd name="connsiteX69" fmla="*/ 506668 w 1519994"/>
              <a:gd name="connsiteY69" fmla="*/ 522098 h 584566"/>
              <a:gd name="connsiteX70" fmla="*/ 615725 w 1519994"/>
              <a:gd name="connsiteY70" fmla="*/ 446597 h 584566"/>
              <a:gd name="connsiteX71" fmla="*/ 640892 w 1519994"/>
              <a:gd name="connsiteY71" fmla="*/ 354318 h 584566"/>
              <a:gd name="connsiteX72" fmla="*/ 649281 w 1519994"/>
              <a:gd name="connsiteY72" fmla="*/ 329151 h 584566"/>
              <a:gd name="connsiteX73" fmla="*/ 682837 w 1519994"/>
              <a:gd name="connsiteY73" fmla="*/ 379485 h 584566"/>
              <a:gd name="connsiteX74" fmla="*/ 716393 w 1519994"/>
              <a:gd name="connsiteY74" fmla="*/ 362707 h 584566"/>
              <a:gd name="connsiteX75" fmla="*/ 716393 w 1519994"/>
              <a:gd name="connsiteY75" fmla="*/ 287206 h 584566"/>
              <a:gd name="connsiteX76" fmla="*/ 674448 w 1519994"/>
              <a:gd name="connsiteY76" fmla="*/ 178149 h 584566"/>
              <a:gd name="connsiteX77" fmla="*/ 649281 w 1519994"/>
              <a:gd name="connsiteY77" fmla="*/ 169760 h 584566"/>
              <a:gd name="connsiteX78" fmla="*/ 615725 w 1519994"/>
              <a:gd name="connsiteY78" fmla="*/ 211705 h 584566"/>
              <a:gd name="connsiteX79" fmla="*/ 598947 w 1519994"/>
              <a:gd name="connsiteY79" fmla="*/ 429819 h 584566"/>
              <a:gd name="connsiteX80" fmla="*/ 624114 w 1519994"/>
              <a:gd name="connsiteY80" fmla="*/ 454986 h 584566"/>
              <a:gd name="connsiteX81" fmla="*/ 716393 w 1519994"/>
              <a:gd name="connsiteY81" fmla="*/ 421430 h 584566"/>
              <a:gd name="connsiteX82" fmla="*/ 766727 w 1519994"/>
              <a:gd name="connsiteY82" fmla="*/ 387874 h 584566"/>
              <a:gd name="connsiteX83" fmla="*/ 775116 w 1519994"/>
              <a:gd name="connsiteY83" fmla="*/ 413041 h 584566"/>
              <a:gd name="connsiteX84" fmla="*/ 825450 w 1519994"/>
              <a:gd name="connsiteY84" fmla="*/ 371096 h 584566"/>
              <a:gd name="connsiteX85" fmla="*/ 867395 w 1519994"/>
              <a:gd name="connsiteY85" fmla="*/ 320762 h 584566"/>
              <a:gd name="connsiteX86" fmla="*/ 884172 w 1519994"/>
              <a:gd name="connsiteY86" fmla="*/ 262039 h 584566"/>
              <a:gd name="connsiteX87" fmla="*/ 867395 w 1519994"/>
              <a:gd name="connsiteY87" fmla="*/ 228483 h 584566"/>
              <a:gd name="connsiteX88" fmla="*/ 766727 w 1519994"/>
              <a:gd name="connsiteY88" fmla="*/ 203316 h 584566"/>
              <a:gd name="connsiteX89" fmla="*/ 741560 w 1519994"/>
              <a:gd name="connsiteY89" fmla="*/ 186538 h 584566"/>
              <a:gd name="connsiteX90" fmla="*/ 733171 w 1519994"/>
              <a:gd name="connsiteY90" fmla="*/ 152982 h 584566"/>
              <a:gd name="connsiteX91" fmla="*/ 749949 w 1519994"/>
              <a:gd name="connsiteY91" fmla="*/ 329151 h 584566"/>
              <a:gd name="connsiteX92" fmla="*/ 775116 w 1519994"/>
              <a:gd name="connsiteY92" fmla="*/ 312373 h 584566"/>
              <a:gd name="connsiteX93" fmla="*/ 783505 w 1519994"/>
              <a:gd name="connsiteY93" fmla="*/ 287206 h 584566"/>
              <a:gd name="connsiteX94" fmla="*/ 791894 w 1519994"/>
              <a:gd name="connsiteY94" fmla="*/ 387874 h 584566"/>
              <a:gd name="connsiteX95" fmla="*/ 808672 w 1519994"/>
              <a:gd name="connsiteY95" fmla="*/ 454986 h 584566"/>
              <a:gd name="connsiteX96" fmla="*/ 842228 w 1519994"/>
              <a:gd name="connsiteY96" fmla="*/ 446597 h 584566"/>
              <a:gd name="connsiteX97" fmla="*/ 867395 w 1519994"/>
              <a:gd name="connsiteY97" fmla="*/ 438208 h 584566"/>
              <a:gd name="connsiteX98" fmla="*/ 926117 w 1519994"/>
              <a:gd name="connsiteY98" fmla="*/ 463375 h 584566"/>
              <a:gd name="connsiteX99" fmla="*/ 934506 w 1519994"/>
              <a:gd name="connsiteY99" fmla="*/ 438208 h 584566"/>
              <a:gd name="connsiteX100" fmla="*/ 917728 w 1519994"/>
              <a:gd name="connsiteY100" fmla="*/ 85870 h 584566"/>
              <a:gd name="connsiteX101" fmla="*/ 833839 w 1519994"/>
              <a:gd name="connsiteY101" fmla="*/ 102648 h 584566"/>
              <a:gd name="connsiteX102" fmla="*/ 808672 w 1519994"/>
              <a:gd name="connsiteY102" fmla="*/ 194927 h 584566"/>
              <a:gd name="connsiteX103" fmla="*/ 800283 w 1519994"/>
              <a:gd name="connsiteY103" fmla="*/ 303984 h 584566"/>
              <a:gd name="connsiteX104" fmla="*/ 842228 w 1519994"/>
              <a:gd name="connsiteY104" fmla="*/ 446597 h 584566"/>
              <a:gd name="connsiteX105" fmla="*/ 875783 w 1519994"/>
              <a:gd name="connsiteY105" fmla="*/ 463375 h 584566"/>
              <a:gd name="connsiteX106" fmla="*/ 884172 w 1519994"/>
              <a:gd name="connsiteY106" fmla="*/ 496931 h 584566"/>
              <a:gd name="connsiteX107" fmla="*/ 942895 w 1519994"/>
              <a:gd name="connsiteY107" fmla="*/ 488542 h 584566"/>
              <a:gd name="connsiteX108" fmla="*/ 1026785 w 1519994"/>
              <a:gd name="connsiteY108" fmla="*/ 488542 h 584566"/>
              <a:gd name="connsiteX109" fmla="*/ 1051952 w 1519994"/>
              <a:gd name="connsiteY109" fmla="*/ 429819 h 584566"/>
              <a:gd name="connsiteX110" fmla="*/ 1068730 w 1519994"/>
              <a:gd name="connsiteY110" fmla="*/ 303984 h 584566"/>
              <a:gd name="connsiteX111" fmla="*/ 1085508 w 1519994"/>
              <a:gd name="connsiteY111" fmla="*/ 270428 h 584566"/>
              <a:gd name="connsiteX112" fmla="*/ 1093897 w 1519994"/>
              <a:gd name="connsiteY112" fmla="*/ 211705 h 584566"/>
              <a:gd name="connsiteX113" fmla="*/ 1085508 w 1519994"/>
              <a:gd name="connsiteY113" fmla="*/ 161371 h 584566"/>
              <a:gd name="connsiteX114" fmla="*/ 976451 w 1519994"/>
              <a:gd name="connsiteY114" fmla="*/ 253650 h 584566"/>
              <a:gd name="connsiteX115" fmla="*/ 993229 w 1519994"/>
              <a:gd name="connsiteY115" fmla="*/ 186538 h 584566"/>
              <a:gd name="connsiteX116" fmla="*/ 1152620 w 1519994"/>
              <a:gd name="connsiteY116" fmla="*/ 186538 h 584566"/>
              <a:gd name="connsiteX117" fmla="*/ 1328789 w 1519994"/>
              <a:gd name="connsiteY117" fmla="*/ 387874 h 584566"/>
              <a:gd name="connsiteX118" fmla="*/ 1286844 w 1519994"/>
              <a:gd name="connsiteY118" fmla="*/ 421430 h 584566"/>
              <a:gd name="connsiteX119" fmla="*/ 1051952 w 1519994"/>
              <a:gd name="connsiteY119" fmla="*/ 438208 h 584566"/>
              <a:gd name="connsiteX120" fmla="*/ 1043563 w 1519994"/>
              <a:gd name="connsiteY120" fmla="*/ 513709 h 584566"/>
              <a:gd name="connsiteX121" fmla="*/ 1026785 w 1519994"/>
              <a:gd name="connsiteY121" fmla="*/ 538876 h 584566"/>
              <a:gd name="connsiteX122" fmla="*/ 900950 w 1519994"/>
              <a:gd name="connsiteY122" fmla="*/ 580821 h 584566"/>
              <a:gd name="connsiteX123" fmla="*/ 791894 w 1519994"/>
              <a:gd name="connsiteY123" fmla="*/ 572432 h 584566"/>
              <a:gd name="connsiteX124" fmla="*/ 783505 w 1519994"/>
              <a:gd name="connsiteY124" fmla="*/ 488542 h 584566"/>
              <a:gd name="connsiteX125" fmla="*/ 875783 w 1519994"/>
              <a:gd name="connsiteY125" fmla="*/ 446597 h 584566"/>
              <a:gd name="connsiteX126" fmla="*/ 909339 w 1519994"/>
              <a:gd name="connsiteY126" fmla="*/ 413041 h 584566"/>
              <a:gd name="connsiteX127" fmla="*/ 926117 w 1519994"/>
              <a:gd name="connsiteY127" fmla="*/ 387874 h 584566"/>
              <a:gd name="connsiteX128" fmla="*/ 1018396 w 1519994"/>
              <a:gd name="connsiteY128" fmla="*/ 471764 h 584566"/>
              <a:gd name="connsiteX129" fmla="*/ 1026785 w 1519994"/>
              <a:gd name="connsiteY129" fmla="*/ 421430 h 584566"/>
              <a:gd name="connsiteX130" fmla="*/ 1018396 w 1519994"/>
              <a:gd name="connsiteY130" fmla="*/ 371096 h 584566"/>
              <a:gd name="connsiteX131" fmla="*/ 1010007 w 1519994"/>
              <a:gd name="connsiteY131" fmla="*/ 303984 h 584566"/>
              <a:gd name="connsiteX132" fmla="*/ 993229 w 1519994"/>
              <a:gd name="connsiteY132" fmla="*/ 152982 h 584566"/>
              <a:gd name="connsiteX133" fmla="*/ 1018396 w 1519994"/>
              <a:gd name="connsiteY133" fmla="*/ 127815 h 584566"/>
              <a:gd name="connsiteX134" fmla="*/ 1043563 w 1519994"/>
              <a:gd name="connsiteY134" fmla="*/ 119426 h 584566"/>
              <a:gd name="connsiteX135" fmla="*/ 1144231 w 1519994"/>
              <a:gd name="connsiteY135" fmla="*/ 102648 h 584566"/>
              <a:gd name="connsiteX136" fmla="*/ 1211343 w 1519994"/>
              <a:gd name="connsiteY136" fmla="*/ 454986 h 584566"/>
              <a:gd name="connsiteX137" fmla="*/ 1463013 w 1519994"/>
              <a:gd name="connsiteY137" fmla="*/ 538876 h 584566"/>
              <a:gd name="connsiteX138" fmla="*/ 1504958 w 1519994"/>
              <a:gd name="connsiteY138" fmla="*/ 555654 h 584566"/>
              <a:gd name="connsiteX139" fmla="*/ 1312011 w 1519994"/>
              <a:gd name="connsiteY139" fmla="*/ 547265 h 584566"/>
              <a:gd name="connsiteX140" fmla="*/ 1135842 w 1519994"/>
              <a:gd name="connsiteY140" fmla="*/ 530487 h 584566"/>
              <a:gd name="connsiteX141" fmla="*/ 1110675 w 1519994"/>
              <a:gd name="connsiteY141" fmla="*/ 454986 h 584566"/>
              <a:gd name="connsiteX142" fmla="*/ 1161009 w 1519994"/>
              <a:gd name="connsiteY142" fmla="*/ 421430 h 584566"/>
              <a:gd name="connsiteX143" fmla="*/ 1186176 w 1519994"/>
              <a:gd name="connsiteY143" fmla="*/ 429819 h 584566"/>
              <a:gd name="connsiteX144" fmla="*/ 1236510 w 1519994"/>
              <a:gd name="connsiteY144" fmla="*/ 379485 h 584566"/>
              <a:gd name="connsiteX145" fmla="*/ 1295233 w 1519994"/>
              <a:gd name="connsiteY145" fmla="*/ 404652 h 584566"/>
              <a:gd name="connsiteX146" fmla="*/ 1312011 w 1519994"/>
              <a:gd name="connsiteY146" fmla="*/ 429819 h 584566"/>
              <a:gd name="connsiteX147" fmla="*/ 1303622 w 1519994"/>
              <a:gd name="connsiteY147" fmla="*/ 513709 h 584566"/>
              <a:gd name="connsiteX148" fmla="*/ 1295233 w 1519994"/>
              <a:gd name="connsiteY148" fmla="*/ 538876 h 584566"/>
              <a:gd name="connsiteX149" fmla="*/ 1337178 w 1519994"/>
              <a:gd name="connsiteY149" fmla="*/ 480153 h 584566"/>
              <a:gd name="connsiteX150" fmla="*/ 1370734 w 1519994"/>
              <a:gd name="connsiteY150" fmla="*/ 429819 h 584566"/>
              <a:gd name="connsiteX151" fmla="*/ 1395901 w 1519994"/>
              <a:gd name="connsiteY151" fmla="*/ 236872 h 584566"/>
              <a:gd name="connsiteX152" fmla="*/ 1353956 w 1519994"/>
              <a:gd name="connsiteY152" fmla="*/ 186538 h 584566"/>
              <a:gd name="connsiteX153" fmla="*/ 1328789 w 1519994"/>
              <a:gd name="connsiteY153" fmla="*/ 178149 h 584566"/>
              <a:gd name="connsiteX154" fmla="*/ 1312011 w 1519994"/>
              <a:gd name="connsiteY154" fmla="*/ 152982 h 584566"/>
              <a:gd name="connsiteX155" fmla="*/ 1261677 w 1519994"/>
              <a:gd name="connsiteY155" fmla="*/ 111037 h 584566"/>
              <a:gd name="connsiteX156" fmla="*/ 1236510 w 1519994"/>
              <a:gd name="connsiteY156" fmla="*/ 102648 h 584566"/>
              <a:gd name="connsiteX157" fmla="*/ 1253288 w 1519994"/>
              <a:gd name="connsiteY157" fmla="*/ 236872 h 584566"/>
              <a:gd name="connsiteX158" fmla="*/ 1278455 w 1519994"/>
              <a:gd name="connsiteY158" fmla="*/ 262039 h 584566"/>
              <a:gd name="connsiteX159" fmla="*/ 1286844 w 1519994"/>
              <a:gd name="connsiteY159" fmla="*/ 287206 h 584566"/>
              <a:gd name="connsiteX160" fmla="*/ 1345567 w 1519994"/>
              <a:gd name="connsiteY160" fmla="*/ 295595 h 584566"/>
              <a:gd name="connsiteX161" fmla="*/ 1370734 w 1519994"/>
              <a:gd name="connsiteY161" fmla="*/ 278817 h 584566"/>
              <a:gd name="connsiteX162" fmla="*/ 1228121 w 1519994"/>
              <a:gd name="connsiteY162" fmla="*/ 312373 h 584566"/>
              <a:gd name="connsiteX163" fmla="*/ 1219732 w 1519994"/>
              <a:gd name="connsiteY163" fmla="*/ 337540 h 584566"/>
              <a:gd name="connsiteX164" fmla="*/ 1228121 w 1519994"/>
              <a:gd name="connsiteY164" fmla="*/ 362707 h 584566"/>
              <a:gd name="connsiteX165" fmla="*/ 1295233 w 1519994"/>
              <a:gd name="connsiteY165" fmla="*/ 371096 h 58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1519994" h="584566">
                <a:moveTo>
                  <a:pt x="36884" y="287206"/>
                </a:moveTo>
                <a:cubicBezTo>
                  <a:pt x="39680" y="317966"/>
                  <a:pt x="34428" y="350565"/>
                  <a:pt x="45273" y="379485"/>
                </a:cubicBezTo>
                <a:cubicBezTo>
                  <a:pt x="48813" y="388925"/>
                  <a:pt x="57542" y="363336"/>
                  <a:pt x="62051" y="354318"/>
                </a:cubicBezTo>
                <a:cubicBezTo>
                  <a:pt x="66006" y="346409"/>
                  <a:pt x="67644" y="337540"/>
                  <a:pt x="70440" y="329151"/>
                </a:cubicBezTo>
                <a:cubicBezTo>
                  <a:pt x="73236" y="348725"/>
                  <a:pt x="73626" y="368798"/>
                  <a:pt x="78829" y="387874"/>
                </a:cubicBezTo>
                <a:cubicBezTo>
                  <a:pt x="82119" y="399939"/>
                  <a:pt x="94056" y="433839"/>
                  <a:pt x="95607" y="421430"/>
                </a:cubicBezTo>
                <a:cubicBezTo>
                  <a:pt x="99784" y="388018"/>
                  <a:pt x="97121" y="352945"/>
                  <a:pt x="87218" y="320762"/>
                </a:cubicBezTo>
                <a:cubicBezTo>
                  <a:pt x="84617" y="312310"/>
                  <a:pt x="70440" y="315169"/>
                  <a:pt x="62051" y="312373"/>
                </a:cubicBezTo>
                <a:cubicBezTo>
                  <a:pt x="45273" y="315169"/>
                  <a:pt x="21604" y="306921"/>
                  <a:pt x="11717" y="320762"/>
                </a:cubicBezTo>
                <a:cubicBezTo>
                  <a:pt x="0" y="337166"/>
                  <a:pt x="23571" y="382950"/>
                  <a:pt x="36884" y="396263"/>
                </a:cubicBezTo>
                <a:cubicBezTo>
                  <a:pt x="44013" y="403392"/>
                  <a:pt x="53662" y="407448"/>
                  <a:pt x="62051" y="413041"/>
                </a:cubicBezTo>
                <a:cubicBezTo>
                  <a:pt x="67112" y="420633"/>
                  <a:pt x="93231" y="463375"/>
                  <a:pt x="103996" y="463375"/>
                </a:cubicBezTo>
                <a:cubicBezTo>
                  <a:pt x="125292" y="463375"/>
                  <a:pt x="143145" y="446597"/>
                  <a:pt x="162719" y="438208"/>
                </a:cubicBezTo>
                <a:cubicBezTo>
                  <a:pt x="190715" y="382216"/>
                  <a:pt x="224181" y="341812"/>
                  <a:pt x="221442" y="278817"/>
                </a:cubicBezTo>
                <a:cubicBezTo>
                  <a:pt x="219483" y="233770"/>
                  <a:pt x="216528" y="188094"/>
                  <a:pt x="204664" y="144593"/>
                </a:cubicBezTo>
                <a:cubicBezTo>
                  <a:pt x="199358" y="125139"/>
                  <a:pt x="171108" y="94259"/>
                  <a:pt x="171108" y="94259"/>
                </a:cubicBezTo>
                <a:cubicBezTo>
                  <a:pt x="154330" y="97055"/>
                  <a:pt x="137378" y="98958"/>
                  <a:pt x="120774" y="102648"/>
                </a:cubicBezTo>
                <a:cubicBezTo>
                  <a:pt x="112142" y="104566"/>
                  <a:pt x="101860" y="104784"/>
                  <a:pt x="95607" y="111037"/>
                </a:cubicBezTo>
                <a:cubicBezTo>
                  <a:pt x="84077" y="122567"/>
                  <a:pt x="78829" y="139000"/>
                  <a:pt x="70440" y="152982"/>
                </a:cubicBezTo>
                <a:cubicBezTo>
                  <a:pt x="59589" y="192769"/>
                  <a:pt x="29309" y="283702"/>
                  <a:pt x="36884" y="329151"/>
                </a:cubicBezTo>
                <a:cubicBezTo>
                  <a:pt x="38542" y="339096"/>
                  <a:pt x="54060" y="339782"/>
                  <a:pt x="62051" y="345929"/>
                </a:cubicBezTo>
                <a:cubicBezTo>
                  <a:pt x="153659" y="416397"/>
                  <a:pt x="126702" y="388993"/>
                  <a:pt x="179497" y="454986"/>
                </a:cubicBezTo>
                <a:cubicBezTo>
                  <a:pt x="182293" y="424226"/>
                  <a:pt x="187886" y="393594"/>
                  <a:pt x="187886" y="362707"/>
                </a:cubicBezTo>
                <a:cubicBezTo>
                  <a:pt x="187886" y="313668"/>
                  <a:pt x="180032" y="281493"/>
                  <a:pt x="171108" y="236872"/>
                </a:cubicBezTo>
                <a:cubicBezTo>
                  <a:pt x="169069" y="247746"/>
                  <a:pt x="165358" y="376787"/>
                  <a:pt x="120774" y="404652"/>
                </a:cubicBezTo>
                <a:cubicBezTo>
                  <a:pt x="108683" y="412209"/>
                  <a:pt x="92811" y="410245"/>
                  <a:pt x="78829" y="413041"/>
                </a:cubicBezTo>
                <a:cubicBezTo>
                  <a:pt x="81625" y="390670"/>
                  <a:pt x="65541" y="352123"/>
                  <a:pt x="87218" y="345929"/>
                </a:cubicBezTo>
                <a:cubicBezTo>
                  <a:pt x="123789" y="335480"/>
                  <a:pt x="158820" y="372875"/>
                  <a:pt x="196275" y="379485"/>
                </a:cubicBezTo>
                <a:cubicBezTo>
                  <a:pt x="207629" y="381489"/>
                  <a:pt x="218646" y="373892"/>
                  <a:pt x="229831" y="371096"/>
                </a:cubicBezTo>
                <a:cubicBezTo>
                  <a:pt x="246609" y="357114"/>
                  <a:pt x="261300" y="340156"/>
                  <a:pt x="280165" y="329151"/>
                </a:cubicBezTo>
                <a:cubicBezTo>
                  <a:pt x="295441" y="320240"/>
                  <a:pt x="330499" y="312373"/>
                  <a:pt x="330499" y="312373"/>
                </a:cubicBezTo>
                <a:cubicBezTo>
                  <a:pt x="333295" y="295595"/>
                  <a:pt x="338888" y="279048"/>
                  <a:pt x="338888" y="262039"/>
                </a:cubicBezTo>
                <a:cubicBezTo>
                  <a:pt x="338888" y="185232"/>
                  <a:pt x="332791" y="158343"/>
                  <a:pt x="322110" y="94259"/>
                </a:cubicBezTo>
                <a:cubicBezTo>
                  <a:pt x="301037" y="199622"/>
                  <a:pt x="331492" y="50808"/>
                  <a:pt x="288554" y="236872"/>
                </a:cubicBezTo>
                <a:cubicBezTo>
                  <a:pt x="279551" y="275884"/>
                  <a:pt x="271776" y="315169"/>
                  <a:pt x="263387" y="354318"/>
                </a:cubicBezTo>
                <a:cubicBezTo>
                  <a:pt x="260591" y="382281"/>
                  <a:pt x="241350" y="413642"/>
                  <a:pt x="254998" y="438208"/>
                </a:cubicBezTo>
                <a:cubicBezTo>
                  <a:pt x="263259" y="453077"/>
                  <a:pt x="291316" y="439455"/>
                  <a:pt x="305332" y="429819"/>
                </a:cubicBezTo>
                <a:cubicBezTo>
                  <a:pt x="386092" y="374297"/>
                  <a:pt x="391488" y="341396"/>
                  <a:pt x="431167" y="262039"/>
                </a:cubicBezTo>
                <a:cubicBezTo>
                  <a:pt x="431843" y="264066"/>
                  <a:pt x="453437" y="337691"/>
                  <a:pt x="464723" y="320762"/>
                </a:cubicBezTo>
                <a:cubicBezTo>
                  <a:pt x="480312" y="297379"/>
                  <a:pt x="470316" y="264835"/>
                  <a:pt x="473112" y="236872"/>
                </a:cubicBezTo>
                <a:cubicBezTo>
                  <a:pt x="470316" y="189334"/>
                  <a:pt x="469238" y="141664"/>
                  <a:pt x="464723" y="94259"/>
                </a:cubicBezTo>
                <a:cubicBezTo>
                  <a:pt x="463630" y="82781"/>
                  <a:pt x="465558" y="67621"/>
                  <a:pt x="456334" y="60703"/>
                </a:cubicBezTo>
                <a:cubicBezTo>
                  <a:pt x="449260" y="55397"/>
                  <a:pt x="439556" y="66296"/>
                  <a:pt x="431167" y="69092"/>
                </a:cubicBezTo>
                <a:cubicBezTo>
                  <a:pt x="408136" y="0"/>
                  <a:pt x="431897" y="16257"/>
                  <a:pt x="355666" y="27147"/>
                </a:cubicBezTo>
                <a:cubicBezTo>
                  <a:pt x="347277" y="55110"/>
                  <a:pt x="331666" y="81866"/>
                  <a:pt x="330499" y="111037"/>
                </a:cubicBezTo>
                <a:cubicBezTo>
                  <a:pt x="328305" y="165883"/>
                  <a:pt x="350868" y="265282"/>
                  <a:pt x="372444" y="320762"/>
                </a:cubicBezTo>
                <a:cubicBezTo>
                  <a:pt x="426641" y="460126"/>
                  <a:pt x="392796" y="335057"/>
                  <a:pt x="414389" y="421430"/>
                </a:cubicBezTo>
                <a:cubicBezTo>
                  <a:pt x="433821" y="363133"/>
                  <a:pt x="410249" y="432815"/>
                  <a:pt x="447945" y="329151"/>
                </a:cubicBezTo>
                <a:cubicBezTo>
                  <a:pt x="450967" y="320841"/>
                  <a:pt x="462587" y="310237"/>
                  <a:pt x="456334" y="303984"/>
                </a:cubicBezTo>
                <a:cubicBezTo>
                  <a:pt x="450081" y="297731"/>
                  <a:pt x="439556" y="309577"/>
                  <a:pt x="431167" y="312373"/>
                </a:cubicBezTo>
                <a:cubicBezTo>
                  <a:pt x="406018" y="211777"/>
                  <a:pt x="433760" y="241219"/>
                  <a:pt x="372444" y="287206"/>
                </a:cubicBezTo>
                <a:cubicBezTo>
                  <a:pt x="354408" y="300733"/>
                  <a:pt x="333295" y="309577"/>
                  <a:pt x="313721" y="320762"/>
                </a:cubicBezTo>
                <a:cubicBezTo>
                  <a:pt x="308128" y="329151"/>
                  <a:pt x="299840" y="336272"/>
                  <a:pt x="296943" y="345929"/>
                </a:cubicBezTo>
                <a:cubicBezTo>
                  <a:pt x="282910" y="392705"/>
                  <a:pt x="263387" y="488542"/>
                  <a:pt x="263387" y="488542"/>
                </a:cubicBezTo>
                <a:cubicBezTo>
                  <a:pt x="439895" y="530073"/>
                  <a:pt x="573662" y="574145"/>
                  <a:pt x="775116" y="513709"/>
                </a:cubicBezTo>
                <a:cubicBezTo>
                  <a:pt x="806466" y="504304"/>
                  <a:pt x="758052" y="449702"/>
                  <a:pt x="741560" y="421430"/>
                </a:cubicBezTo>
                <a:cubicBezTo>
                  <a:pt x="737104" y="413792"/>
                  <a:pt x="724302" y="416996"/>
                  <a:pt x="716393" y="413041"/>
                </a:cubicBezTo>
                <a:cubicBezTo>
                  <a:pt x="701809" y="405749"/>
                  <a:pt x="688430" y="396263"/>
                  <a:pt x="674448" y="387874"/>
                </a:cubicBezTo>
                <a:cubicBezTo>
                  <a:pt x="652077" y="359911"/>
                  <a:pt x="633515" y="328418"/>
                  <a:pt x="607336" y="303984"/>
                </a:cubicBezTo>
                <a:cubicBezTo>
                  <a:pt x="590855" y="288601"/>
                  <a:pt x="567633" y="282532"/>
                  <a:pt x="548613" y="270428"/>
                </a:cubicBezTo>
                <a:cubicBezTo>
                  <a:pt x="536817" y="262922"/>
                  <a:pt x="526242" y="253650"/>
                  <a:pt x="515057" y="245261"/>
                </a:cubicBezTo>
                <a:cubicBezTo>
                  <a:pt x="501075" y="264835"/>
                  <a:pt x="482364" y="281779"/>
                  <a:pt x="473112" y="303984"/>
                </a:cubicBezTo>
                <a:cubicBezTo>
                  <a:pt x="454054" y="349724"/>
                  <a:pt x="449570" y="492604"/>
                  <a:pt x="431167" y="446597"/>
                </a:cubicBezTo>
                <a:cubicBezTo>
                  <a:pt x="390727" y="345498"/>
                  <a:pt x="420901" y="267823"/>
                  <a:pt x="498279" y="236872"/>
                </a:cubicBezTo>
                <a:cubicBezTo>
                  <a:pt x="525385" y="226029"/>
                  <a:pt x="554206" y="220094"/>
                  <a:pt x="582169" y="211705"/>
                </a:cubicBezTo>
                <a:cubicBezTo>
                  <a:pt x="590558" y="203316"/>
                  <a:pt x="607336" y="198402"/>
                  <a:pt x="607336" y="186538"/>
                </a:cubicBezTo>
                <a:cubicBezTo>
                  <a:pt x="607336" y="146970"/>
                  <a:pt x="581827" y="135976"/>
                  <a:pt x="557002" y="119426"/>
                </a:cubicBezTo>
                <a:cubicBezTo>
                  <a:pt x="516384" y="146505"/>
                  <a:pt x="525737" y="132119"/>
                  <a:pt x="515057" y="203316"/>
                </a:cubicBezTo>
                <a:cubicBezTo>
                  <a:pt x="505807" y="264984"/>
                  <a:pt x="499556" y="467558"/>
                  <a:pt x="498279" y="496931"/>
                </a:cubicBezTo>
                <a:cubicBezTo>
                  <a:pt x="501075" y="505320"/>
                  <a:pt x="498089" y="519953"/>
                  <a:pt x="506668" y="522098"/>
                </a:cubicBezTo>
                <a:cubicBezTo>
                  <a:pt x="571634" y="538340"/>
                  <a:pt x="583846" y="489102"/>
                  <a:pt x="615725" y="446597"/>
                </a:cubicBezTo>
                <a:cubicBezTo>
                  <a:pt x="624114" y="415837"/>
                  <a:pt x="632133" y="384974"/>
                  <a:pt x="640892" y="354318"/>
                </a:cubicBezTo>
                <a:cubicBezTo>
                  <a:pt x="643321" y="345815"/>
                  <a:pt x="641698" y="324601"/>
                  <a:pt x="649281" y="329151"/>
                </a:cubicBezTo>
                <a:cubicBezTo>
                  <a:pt x="666572" y="339526"/>
                  <a:pt x="671652" y="362707"/>
                  <a:pt x="682837" y="379485"/>
                </a:cubicBezTo>
                <a:cubicBezTo>
                  <a:pt x="694022" y="373892"/>
                  <a:pt x="709124" y="372883"/>
                  <a:pt x="716393" y="362707"/>
                </a:cubicBezTo>
                <a:cubicBezTo>
                  <a:pt x="734143" y="337857"/>
                  <a:pt x="722499" y="311630"/>
                  <a:pt x="716393" y="287206"/>
                </a:cubicBezTo>
                <a:cubicBezTo>
                  <a:pt x="708746" y="210736"/>
                  <a:pt x="729425" y="209564"/>
                  <a:pt x="674448" y="178149"/>
                </a:cubicBezTo>
                <a:cubicBezTo>
                  <a:pt x="666770" y="173762"/>
                  <a:pt x="657670" y="172556"/>
                  <a:pt x="649281" y="169760"/>
                </a:cubicBezTo>
                <a:cubicBezTo>
                  <a:pt x="638096" y="183742"/>
                  <a:pt x="621154" y="194643"/>
                  <a:pt x="615725" y="211705"/>
                </a:cubicBezTo>
                <a:cubicBezTo>
                  <a:pt x="599556" y="262522"/>
                  <a:pt x="578199" y="367575"/>
                  <a:pt x="598947" y="429819"/>
                </a:cubicBezTo>
                <a:cubicBezTo>
                  <a:pt x="602699" y="441074"/>
                  <a:pt x="615725" y="446597"/>
                  <a:pt x="624114" y="454986"/>
                </a:cubicBezTo>
                <a:cubicBezTo>
                  <a:pt x="641503" y="524543"/>
                  <a:pt x="622522" y="491833"/>
                  <a:pt x="716393" y="421430"/>
                </a:cubicBezTo>
                <a:cubicBezTo>
                  <a:pt x="732525" y="409331"/>
                  <a:pt x="749949" y="399059"/>
                  <a:pt x="766727" y="387874"/>
                </a:cubicBezTo>
                <a:cubicBezTo>
                  <a:pt x="769523" y="396263"/>
                  <a:pt x="766394" y="411587"/>
                  <a:pt x="775116" y="413041"/>
                </a:cubicBezTo>
                <a:cubicBezTo>
                  <a:pt x="828374" y="421917"/>
                  <a:pt x="810477" y="393556"/>
                  <a:pt x="825450" y="371096"/>
                </a:cubicBezTo>
                <a:cubicBezTo>
                  <a:pt x="837565" y="352924"/>
                  <a:pt x="853413" y="337540"/>
                  <a:pt x="867395" y="320762"/>
                </a:cubicBezTo>
                <a:cubicBezTo>
                  <a:pt x="872987" y="301188"/>
                  <a:pt x="884172" y="282397"/>
                  <a:pt x="884172" y="262039"/>
                </a:cubicBezTo>
                <a:cubicBezTo>
                  <a:pt x="884172" y="249534"/>
                  <a:pt x="876238" y="237326"/>
                  <a:pt x="867395" y="228483"/>
                </a:cubicBezTo>
                <a:cubicBezTo>
                  <a:pt x="844372" y="205460"/>
                  <a:pt x="790906" y="206338"/>
                  <a:pt x="766727" y="203316"/>
                </a:cubicBezTo>
                <a:cubicBezTo>
                  <a:pt x="758338" y="197723"/>
                  <a:pt x="747153" y="194927"/>
                  <a:pt x="741560" y="186538"/>
                </a:cubicBezTo>
                <a:cubicBezTo>
                  <a:pt x="735165" y="176945"/>
                  <a:pt x="732494" y="141472"/>
                  <a:pt x="733171" y="152982"/>
                </a:cubicBezTo>
                <a:cubicBezTo>
                  <a:pt x="736635" y="211869"/>
                  <a:pt x="744356" y="270428"/>
                  <a:pt x="749949" y="329151"/>
                </a:cubicBezTo>
                <a:cubicBezTo>
                  <a:pt x="758338" y="323558"/>
                  <a:pt x="768818" y="320246"/>
                  <a:pt x="775116" y="312373"/>
                </a:cubicBezTo>
                <a:cubicBezTo>
                  <a:pt x="780640" y="305468"/>
                  <a:pt x="781587" y="278574"/>
                  <a:pt x="783505" y="287206"/>
                </a:cubicBezTo>
                <a:cubicBezTo>
                  <a:pt x="790810" y="320076"/>
                  <a:pt x="787960" y="354432"/>
                  <a:pt x="791894" y="387874"/>
                </a:cubicBezTo>
                <a:cubicBezTo>
                  <a:pt x="795575" y="419164"/>
                  <a:pt x="799769" y="428278"/>
                  <a:pt x="808672" y="454986"/>
                </a:cubicBezTo>
                <a:cubicBezTo>
                  <a:pt x="819857" y="452190"/>
                  <a:pt x="831142" y="449764"/>
                  <a:pt x="842228" y="446597"/>
                </a:cubicBezTo>
                <a:cubicBezTo>
                  <a:pt x="850731" y="444168"/>
                  <a:pt x="858724" y="436474"/>
                  <a:pt x="867395" y="438208"/>
                </a:cubicBezTo>
                <a:cubicBezTo>
                  <a:pt x="888277" y="442385"/>
                  <a:pt x="906543" y="454986"/>
                  <a:pt x="926117" y="463375"/>
                </a:cubicBezTo>
                <a:cubicBezTo>
                  <a:pt x="928913" y="454986"/>
                  <a:pt x="933772" y="447020"/>
                  <a:pt x="934506" y="438208"/>
                </a:cubicBezTo>
                <a:cubicBezTo>
                  <a:pt x="951027" y="239959"/>
                  <a:pt x="945851" y="282731"/>
                  <a:pt x="917728" y="85870"/>
                </a:cubicBezTo>
                <a:cubicBezTo>
                  <a:pt x="889765" y="91463"/>
                  <a:pt x="858471" y="88279"/>
                  <a:pt x="833839" y="102648"/>
                </a:cubicBezTo>
                <a:cubicBezTo>
                  <a:pt x="818916" y="111353"/>
                  <a:pt x="810306" y="185124"/>
                  <a:pt x="808672" y="194927"/>
                </a:cubicBezTo>
                <a:cubicBezTo>
                  <a:pt x="805876" y="231279"/>
                  <a:pt x="800283" y="267524"/>
                  <a:pt x="800283" y="303984"/>
                </a:cubicBezTo>
                <a:cubicBezTo>
                  <a:pt x="800283" y="346698"/>
                  <a:pt x="820594" y="414145"/>
                  <a:pt x="842228" y="446597"/>
                </a:cubicBezTo>
                <a:cubicBezTo>
                  <a:pt x="849165" y="457002"/>
                  <a:pt x="864598" y="457782"/>
                  <a:pt x="875783" y="463375"/>
                </a:cubicBezTo>
                <a:cubicBezTo>
                  <a:pt x="878579" y="474560"/>
                  <a:pt x="876970" y="487928"/>
                  <a:pt x="884172" y="496931"/>
                </a:cubicBezTo>
                <a:cubicBezTo>
                  <a:pt x="901806" y="518973"/>
                  <a:pt x="928861" y="495559"/>
                  <a:pt x="942895" y="488542"/>
                </a:cubicBezTo>
                <a:cubicBezTo>
                  <a:pt x="954250" y="490434"/>
                  <a:pt x="1010858" y="506745"/>
                  <a:pt x="1026785" y="488542"/>
                </a:cubicBezTo>
                <a:cubicBezTo>
                  <a:pt x="1040809" y="472515"/>
                  <a:pt x="1043563" y="449393"/>
                  <a:pt x="1051952" y="429819"/>
                </a:cubicBezTo>
                <a:cubicBezTo>
                  <a:pt x="1057545" y="387874"/>
                  <a:pt x="1060012" y="345393"/>
                  <a:pt x="1068730" y="303984"/>
                </a:cubicBezTo>
                <a:cubicBezTo>
                  <a:pt x="1071306" y="291747"/>
                  <a:pt x="1082218" y="282493"/>
                  <a:pt x="1085508" y="270428"/>
                </a:cubicBezTo>
                <a:cubicBezTo>
                  <a:pt x="1090711" y="251352"/>
                  <a:pt x="1091101" y="231279"/>
                  <a:pt x="1093897" y="211705"/>
                </a:cubicBezTo>
                <a:cubicBezTo>
                  <a:pt x="1091101" y="194927"/>
                  <a:pt x="1101800" y="166259"/>
                  <a:pt x="1085508" y="161371"/>
                </a:cubicBezTo>
                <a:cubicBezTo>
                  <a:pt x="1013603" y="139800"/>
                  <a:pt x="996110" y="214333"/>
                  <a:pt x="976451" y="253650"/>
                </a:cubicBezTo>
                <a:cubicBezTo>
                  <a:pt x="966811" y="186173"/>
                  <a:pt x="949304" y="201180"/>
                  <a:pt x="993229" y="186538"/>
                </a:cubicBezTo>
                <a:cubicBezTo>
                  <a:pt x="1040348" y="139419"/>
                  <a:pt x="1046012" y="119908"/>
                  <a:pt x="1152620" y="186538"/>
                </a:cubicBezTo>
                <a:cubicBezTo>
                  <a:pt x="1218252" y="227558"/>
                  <a:pt x="1280250" y="319920"/>
                  <a:pt x="1328789" y="387874"/>
                </a:cubicBezTo>
                <a:cubicBezTo>
                  <a:pt x="1314807" y="399059"/>
                  <a:pt x="1304460" y="418227"/>
                  <a:pt x="1286844" y="421430"/>
                </a:cubicBezTo>
                <a:cubicBezTo>
                  <a:pt x="1209613" y="435472"/>
                  <a:pt x="1125346" y="410369"/>
                  <a:pt x="1051952" y="438208"/>
                </a:cubicBezTo>
                <a:cubicBezTo>
                  <a:pt x="1028276" y="447189"/>
                  <a:pt x="1049704" y="489143"/>
                  <a:pt x="1043563" y="513709"/>
                </a:cubicBezTo>
                <a:cubicBezTo>
                  <a:pt x="1041118" y="523490"/>
                  <a:pt x="1035908" y="534583"/>
                  <a:pt x="1026785" y="538876"/>
                </a:cubicBezTo>
                <a:cubicBezTo>
                  <a:pt x="986779" y="557702"/>
                  <a:pt x="900950" y="580821"/>
                  <a:pt x="900950" y="580821"/>
                </a:cubicBezTo>
                <a:cubicBezTo>
                  <a:pt x="864598" y="578025"/>
                  <a:pt x="826275" y="584566"/>
                  <a:pt x="791894" y="572432"/>
                </a:cubicBezTo>
                <a:cubicBezTo>
                  <a:pt x="745075" y="555907"/>
                  <a:pt x="751928" y="511097"/>
                  <a:pt x="783505" y="488542"/>
                </a:cubicBezTo>
                <a:cubicBezTo>
                  <a:pt x="810999" y="468903"/>
                  <a:pt x="845024" y="460579"/>
                  <a:pt x="875783" y="446597"/>
                </a:cubicBezTo>
                <a:cubicBezTo>
                  <a:pt x="886968" y="435412"/>
                  <a:pt x="899044" y="425051"/>
                  <a:pt x="909339" y="413041"/>
                </a:cubicBezTo>
                <a:cubicBezTo>
                  <a:pt x="915900" y="405386"/>
                  <a:pt x="916136" y="386448"/>
                  <a:pt x="926117" y="387874"/>
                </a:cubicBezTo>
                <a:cubicBezTo>
                  <a:pt x="940227" y="389890"/>
                  <a:pt x="1016840" y="470208"/>
                  <a:pt x="1018396" y="471764"/>
                </a:cubicBezTo>
                <a:cubicBezTo>
                  <a:pt x="1021192" y="454986"/>
                  <a:pt x="1026785" y="438439"/>
                  <a:pt x="1026785" y="421430"/>
                </a:cubicBezTo>
                <a:cubicBezTo>
                  <a:pt x="1026785" y="404421"/>
                  <a:pt x="1020801" y="387934"/>
                  <a:pt x="1018396" y="371096"/>
                </a:cubicBezTo>
                <a:cubicBezTo>
                  <a:pt x="1015208" y="348778"/>
                  <a:pt x="1012987" y="326331"/>
                  <a:pt x="1010007" y="303984"/>
                </a:cubicBezTo>
                <a:cubicBezTo>
                  <a:pt x="995428" y="194638"/>
                  <a:pt x="1006255" y="296267"/>
                  <a:pt x="993229" y="152982"/>
                </a:cubicBezTo>
                <a:cubicBezTo>
                  <a:pt x="1001618" y="144593"/>
                  <a:pt x="1008525" y="134396"/>
                  <a:pt x="1018396" y="127815"/>
                </a:cubicBezTo>
                <a:cubicBezTo>
                  <a:pt x="1025754" y="122910"/>
                  <a:pt x="1034984" y="121571"/>
                  <a:pt x="1043563" y="119426"/>
                </a:cubicBezTo>
                <a:cubicBezTo>
                  <a:pt x="1076275" y="111248"/>
                  <a:pt x="1111085" y="107383"/>
                  <a:pt x="1144231" y="102648"/>
                </a:cubicBezTo>
                <a:cubicBezTo>
                  <a:pt x="1146321" y="129822"/>
                  <a:pt x="1147432" y="408828"/>
                  <a:pt x="1211343" y="454986"/>
                </a:cubicBezTo>
                <a:cubicBezTo>
                  <a:pt x="1283030" y="506760"/>
                  <a:pt x="1379365" y="510197"/>
                  <a:pt x="1463013" y="538876"/>
                </a:cubicBezTo>
                <a:cubicBezTo>
                  <a:pt x="1477258" y="543760"/>
                  <a:pt x="1519994" y="554819"/>
                  <a:pt x="1504958" y="555654"/>
                </a:cubicBezTo>
                <a:cubicBezTo>
                  <a:pt x="1440681" y="559225"/>
                  <a:pt x="1376294" y="550740"/>
                  <a:pt x="1312011" y="547265"/>
                </a:cubicBezTo>
                <a:cubicBezTo>
                  <a:pt x="1201680" y="541301"/>
                  <a:pt x="1219898" y="542495"/>
                  <a:pt x="1135842" y="530487"/>
                </a:cubicBezTo>
                <a:cubicBezTo>
                  <a:pt x="1123240" y="511585"/>
                  <a:pt x="1097758" y="480820"/>
                  <a:pt x="1110675" y="454986"/>
                </a:cubicBezTo>
                <a:cubicBezTo>
                  <a:pt x="1119693" y="436950"/>
                  <a:pt x="1161009" y="421430"/>
                  <a:pt x="1161009" y="421430"/>
                </a:cubicBezTo>
                <a:cubicBezTo>
                  <a:pt x="1169398" y="424226"/>
                  <a:pt x="1178446" y="434113"/>
                  <a:pt x="1186176" y="429819"/>
                </a:cubicBezTo>
                <a:cubicBezTo>
                  <a:pt x="1206918" y="418296"/>
                  <a:pt x="1236510" y="379485"/>
                  <a:pt x="1236510" y="379485"/>
                </a:cubicBezTo>
                <a:cubicBezTo>
                  <a:pt x="1253994" y="385313"/>
                  <a:pt x="1281411" y="393134"/>
                  <a:pt x="1295233" y="404652"/>
                </a:cubicBezTo>
                <a:cubicBezTo>
                  <a:pt x="1302978" y="411107"/>
                  <a:pt x="1306418" y="421430"/>
                  <a:pt x="1312011" y="429819"/>
                </a:cubicBezTo>
                <a:cubicBezTo>
                  <a:pt x="1309215" y="457782"/>
                  <a:pt x="1307895" y="485933"/>
                  <a:pt x="1303622" y="513709"/>
                </a:cubicBezTo>
                <a:cubicBezTo>
                  <a:pt x="1302277" y="522449"/>
                  <a:pt x="1295233" y="547719"/>
                  <a:pt x="1295233" y="538876"/>
                </a:cubicBezTo>
                <a:cubicBezTo>
                  <a:pt x="1295233" y="491779"/>
                  <a:pt x="1308684" y="512209"/>
                  <a:pt x="1337178" y="480153"/>
                </a:cubicBezTo>
                <a:cubicBezTo>
                  <a:pt x="1350575" y="465082"/>
                  <a:pt x="1359549" y="446597"/>
                  <a:pt x="1370734" y="429819"/>
                </a:cubicBezTo>
                <a:cubicBezTo>
                  <a:pt x="1385394" y="374843"/>
                  <a:pt x="1422504" y="298947"/>
                  <a:pt x="1395901" y="236872"/>
                </a:cubicBezTo>
                <a:cubicBezTo>
                  <a:pt x="1387298" y="216798"/>
                  <a:pt x="1370392" y="200920"/>
                  <a:pt x="1353956" y="186538"/>
                </a:cubicBezTo>
                <a:cubicBezTo>
                  <a:pt x="1347301" y="180715"/>
                  <a:pt x="1337178" y="180945"/>
                  <a:pt x="1328789" y="178149"/>
                </a:cubicBezTo>
                <a:cubicBezTo>
                  <a:pt x="1323196" y="169760"/>
                  <a:pt x="1318466" y="160727"/>
                  <a:pt x="1312011" y="152982"/>
                </a:cubicBezTo>
                <a:cubicBezTo>
                  <a:pt x="1298759" y="137079"/>
                  <a:pt x="1280531" y="120464"/>
                  <a:pt x="1261677" y="111037"/>
                </a:cubicBezTo>
                <a:cubicBezTo>
                  <a:pt x="1253768" y="107082"/>
                  <a:pt x="1244899" y="105444"/>
                  <a:pt x="1236510" y="102648"/>
                </a:cubicBezTo>
                <a:cubicBezTo>
                  <a:pt x="1242103" y="147389"/>
                  <a:pt x="1241813" y="193267"/>
                  <a:pt x="1253288" y="236872"/>
                </a:cubicBezTo>
                <a:cubicBezTo>
                  <a:pt x="1256307" y="248345"/>
                  <a:pt x="1271874" y="252168"/>
                  <a:pt x="1278455" y="262039"/>
                </a:cubicBezTo>
                <a:cubicBezTo>
                  <a:pt x="1283360" y="269397"/>
                  <a:pt x="1278935" y="283251"/>
                  <a:pt x="1286844" y="287206"/>
                </a:cubicBezTo>
                <a:cubicBezTo>
                  <a:pt x="1304530" y="296049"/>
                  <a:pt x="1325993" y="292799"/>
                  <a:pt x="1345567" y="295595"/>
                </a:cubicBezTo>
                <a:cubicBezTo>
                  <a:pt x="1353956" y="290002"/>
                  <a:pt x="1380816" y="278817"/>
                  <a:pt x="1370734" y="278817"/>
                </a:cubicBezTo>
                <a:cubicBezTo>
                  <a:pt x="1286676" y="278817"/>
                  <a:pt x="1281872" y="285498"/>
                  <a:pt x="1228121" y="312373"/>
                </a:cubicBezTo>
                <a:cubicBezTo>
                  <a:pt x="1225325" y="320762"/>
                  <a:pt x="1219732" y="328697"/>
                  <a:pt x="1219732" y="337540"/>
                </a:cubicBezTo>
                <a:cubicBezTo>
                  <a:pt x="1219732" y="346383"/>
                  <a:pt x="1221216" y="357183"/>
                  <a:pt x="1228121" y="362707"/>
                </a:cubicBezTo>
                <a:cubicBezTo>
                  <a:pt x="1241998" y="373809"/>
                  <a:pt x="1279766" y="371096"/>
                  <a:pt x="1295233" y="37109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4" name="Grupp 44"/>
          <p:cNvGrpSpPr>
            <a:grpSpLocks/>
          </p:cNvGrpSpPr>
          <p:nvPr/>
        </p:nvGrpSpPr>
        <p:grpSpPr bwMode="auto">
          <a:xfrm>
            <a:off x="5076825" y="4221163"/>
            <a:ext cx="1376363" cy="503237"/>
            <a:chOff x="1907704" y="404664"/>
            <a:chExt cx="3896882" cy="2592288"/>
          </a:xfrm>
        </p:grpSpPr>
        <p:sp>
          <p:nvSpPr>
            <p:cNvPr id="15" name="Frihandsfigur 14"/>
            <p:cNvSpPr/>
            <p:nvPr/>
          </p:nvSpPr>
          <p:spPr>
            <a:xfrm>
              <a:off x="3130255" y="690876"/>
              <a:ext cx="247208" cy="1766356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6" name="Rak 15"/>
            <p:cNvCxnSpPr/>
            <p:nvPr/>
          </p:nvCxnSpPr>
          <p:spPr>
            <a:xfrm flipH="1">
              <a:off x="3202170" y="2350926"/>
              <a:ext cx="13485" cy="556075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ihandsfigur 16"/>
            <p:cNvSpPr/>
            <p:nvPr/>
          </p:nvSpPr>
          <p:spPr>
            <a:xfrm>
              <a:off x="3305548" y="838073"/>
              <a:ext cx="1797869" cy="1308412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Frihandsfigur 17"/>
            <p:cNvSpPr/>
            <p:nvPr/>
          </p:nvSpPr>
          <p:spPr>
            <a:xfrm>
              <a:off x="3633658" y="977094"/>
              <a:ext cx="1334919" cy="1103970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rgbClr val="0066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9" name="Rak 18"/>
            <p:cNvCxnSpPr/>
            <p:nvPr/>
          </p:nvCxnSpPr>
          <p:spPr>
            <a:xfrm rot="5400000">
              <a:off x="3714886" y="2556802"/>
              <a:ext cx="866823" cy="13483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 25"/>
            <p:cNvGrpSpPr>
              <a:grpSpLocks/>
            </p:cNvGrpSpPr>
            <p:nvPr/>
          </p:nvGrpSpPr>
          <p:grpSpPr bwMode="auto">
            <a:xfrm>
              <a:off x="4285386" y="1271485"/>
              <a:ext cx="1366380" cy="1439249"/>
              <a:chOff x="3853786" y="552770"/>
              <a:chExt cx="1797848" cy="2159969"/>
            </a:xfrm>
          </p:grpSpPr>
          <p:sp>
            <p:nvSpPr>
              <p:cNvPr id="38" name="Frihandsfigur 22"/>
              <p:cNvSpPr/>
              <p:nvPr/>
            </p:nvSpPr>
            <p:spPr>
              <a:xfrm>
                <a:off x="3853786" y="552770"/>
                <a:ext cx="1797848" cy="1313160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" name="Frihandsfigur 23"/>
              <p:cNvSpPr/>
              <p:nvPr/>
            </p:nvSpPr>
            <p:spPr>
              <a:xfrm>
                <a:off x="4184969" y="700040"/>
                <a:ext cx="1330642" cy="1104530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" name="Rak 24"/>
              <p:cNvCxnSpPr/>
              <p:nvPr/>
            </p:nvCxnSpPr>
            <p:spPr>
              <a:xfrm rot="5400000">
                <a:off x="4264029" y="2277286"/>
                <a:ext cx="859079" cy="11828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 26"/>
            <p:cNvGrpSpPr>
              <a:grpSpLocks/>
            </p:cNvGrpSpPr>
            <p:nvPr/>
          </p:nvGrpSpPr>
          <p:grpSpPr bwMode="auto">
            <a:xfrm>
              <a:off x="3489827" y="478259"/>
              <a:ext cx="2314759" cy="2379675"/>
              <a:chOff x="3850322" y="550117"/>
              <a:chExt cx="1801864" cy="2155529"/>
            </a:xfrm>
          </p:grpSpPr>
          <p:sp>
            <p:nvSpPr>
              <p:cNvPr id="35" name="Frihandsfigur 34"/>
              <p:cNvSpPr/>
              <p:nvPr/>
            </p:nvSpPr>
            <p:spPr>
              <a:xfrm>
                <a:off x="3850322" y="550117"/>
                <a:ext cx="1801864" cy="1303686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" name="Frihandsfigur 35"/>
              <p:cNvSpPr/>
              <p:nvPr/>
            </p:nvSpPr>
            <p:spPr>
              <a:xfrm>
                <a:off x="4182706" y="690858"/>
                <a:ext cx="1333027" cy="1103686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" name="Rak 36"/>
              <p:cNvCxnSpPr/>
              <p:nvPr/>
            </p:nvCxnSpPr>
            <p:spPr>
              <a:xfrm rot="5400000">
                <a:off x="4260196" y="2265320"/>
                <a:ext cx="866657" cy="13995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 30"/>
            <p:cNvGrpSpPr>
              <a:grpSpLocks/>
            </p:cNvGrpSpPr>
            <p:nvPr/>
          </p:nvGrpSpPr>
          <p:grpSpPr bwMode="auto">
            <a:xfrm>
              <a:off x="3274084" y="1843917"/>
              <a:ext cx="876462" cy="1087615"/>
              <a:chOff x="3848263" y="546879"/>
              <a:chExt cx="1808345" cy="2160632"/>
            </a:xfrm>
          </p:grpSpPr>
          <p:sp>
            <p:nvSpPr>
              <p:cNvPr id="32" name="Frihandsfigur 31"/>
              <p:cNvSpPr/>
              <p:nvPr/>
            </p:nvSpPr>
            <p:spPr>
              <a:xfrm>
                <a:off x="3848263" y="546879"/>
                <a:ext cx="1808345" cy="1315871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Frihandsfigur 32"/>
              <p:cNvSpPr/>
              <p:nvPr/>
            </p:nvSpPr>
            <p:spPr>
              <a:xfrm>
                <a:off x="4182111" y="693082"/>
                <a:ext cx="1335391" cy="1104687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" name="Rak 33"/>
              <p:cNvCxnSpPr/>
              <p:nvPr/>
            </p:nvCxnSpPr>
            <p:spPr>
              <a:xfrm rot="5400000">
                <a:off x="4261656" y="2267737"/>
                <a:ext cx="861001" cy="18547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 36"/>
            <p:cNvGrpSpPr>
              <a:grpSpLocks/>
            </p:cNvGrpSpPr>
            <p:nvPr/>
          </p:nvGrpSpPr>
          <p:grpSpPr bwMode="auto">
            <a:xfrm>
              <a:off x="3417917" y="1631298"/>
              <a:ext cx="449466" cy="1300231"/>
              <a:chOff x="3188141" y="956359"/>
              <a:chExt cx="246354" cy="2189965"/>
            </a:xfrm>
          </p:grpSpPr>
          <p:sp>
            <p:nvSpPr>
              <p:cNvPr id="30" name="Frihandsfigur 29"/>
              <p:cNvSpPr/>
              <p:nvPr/>
            </p:nvSpPr>
            <p:spPr>
              <a:xfrm>
                <a:off x="3188141" y="956359"/>
                <a:ext cx="246354" cy="1762994"/>
              </a:xfrm>
              <a:custGeom>
                <a:avLst/>
                <a:gdLst>
                  <a:gd name="connsiteX0" fmla="*/ 25167 w 244267"/>
                  <a:gd name="connsiteY0" fmla="*/ 97871 h 1767280"/>
                  <a:gd name="connsiteX1" fmla="*/ 0 w 244267"/>
                  <a:gd name="connsiteY1" fmla="*/ 651544 h 1767280"/>
                  <a:gd name="connsiteX2" fmla="*/ 33556 w 244267"/>
                  <a:gd name="connsiteY2" fmla="*/ 1767280 h 1767280"/>
                  <a:gd name="connsiteX3" fmla="*/ 109057 w 244267"/>
                  <a:gd name="connsiteY3" fmla="*/ 1641445 h 1767280"/>
                  <a:gd name="connsiteX4" fmla="*/ 184557 w 244267"/>
                  <a:gd name="connsiteY4" fmla="*/ 1339442 h 1767280"/>
                  <a:gd name="connsiteX5" fmla="*/ 201335 w 244267"/>
                  <a:gd name="connsiteY5" fmla="*/ 1104550 h 1767280"/>
                  <a:gd name="connsiteX6" fmla="*/ 218113 w 244267"/>
                  <a:gd name="connsiteY6" fmla="*/ 1045827 h 1767280"/>
                  <a:gd name="connsiteX7" fmla="*/ 226502 w 244267"/>
                  <a:gd name="connsiteY7" fmla="*/ 1012271 h 1767280"/>
                  <a:gd name="connsiteX8" fmla="*/ 243280 w 244267"/>
                  <a:gd name="connsiteY8" fmla="*/ 777379 h 1767280"/>
                  <a:gd name="connsiteX9" fmla="*/ 226502 w 244267"/>
                  <a:gd name="connsiteY9" fmla="*/ 492154 h 1767280"/>
                  <a:gd name="connsiteX10" fmla="*/ 192946 w 244267"/>
                  <a:gd name="connsiteY10" fmla="*/ 307596 h 1767280"/>
                  <a:gd name="connsiteX11" fmla="*/ 142613 w 244267"/>
                  <a:gd name="connsiteY11" fmla="*/ 13981 h 1767280"/>
                  <a:gd name="connsiteX12" fmla="*/ 75501 w 244267"/>
                  <a:gd name="connsiteY12" fmla="*/ 39148 h 1767280"/>
                  <a:gd name="connsiteX13" fmla="*/ 41945 w 244267"/>
                  <a:gd name="connsiteY13" fmla="*/ 64315 h 1767280"/>
                  <a:gd name="connsiteX14" fmla="*/ 25167 w 244267"/>
                  <a:gd name="connsiteY14" fmla="*/ 97871 h 176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4267" h="1767280">
                    <a:moveTo>
                      <a:pt x="25167" y="97871"/>
                    </a:moveTo>
                    <a:cubicBezTo>
                      <a:pt x="18176" y="195743"/>
                      <a:pt x="0" y="466796"/>
                      <a:pt x="0" y="651544"/>
                    </a:cubicBezTo>
                    <a:cubicBezTo>
                      <a:pt x="0" y="1223503"/>
                      <a:pt x="9987" y="1366604"/>
                      <a:pt x="33556" y="1767280"/>
                    </a:cubicBezTo>
                    <a:cubicBezTo>
                      <a:pt x="58723" y="1725335"/>
                      <a:pt x="89313" y="1686199"/>
                      <a:pt x="109057" y="1641445"/>
                    </a:cubicBezTo>
                    <a:cubicBezTo>
                      <a:pt x="156757" y="1533325"/>
                      <a:pt x="164585" y="1452622"/>
                      <a:pt x="184557" y="1339442"/>
                    </a:cubicBezTo>
                    <a:cubicBezTo>
                      <a:pt x="190150" y="1261145"/>
                      <a:pt x="192422" y="1182539"/>
                      <a:pt x="201335" y="1104550"/>
                    </a:cubicBezTo>
                    <a:cubicBezTo>
                      <a:pt x="203647" y="1084324"/>
                      <a:pt x="212757" y="1065467"/>
                      <a:pt x="218113" y="1045827"/>
                    </a:cubicBezTo>
                    <a:cubicBezTo>
                      <a:pt x="221147" y="1034704"/>
                      <a:pt x="223706" y="1023456"/>
                      <a:pt x="226502" y="1012271"/>
                    </a:cubicBezTo>
                    <a:cubicBezTo>
                      <a:pt x="231944" y="952405"/>
                      <a:pt x="244267" y="827734"/>
                      <a:pt x="243280" y="777379"/>
                    </a:cubicBezTo>
                    <a:cubicBezTo>
                      <a:pt x="241413" y="682158"/>
                      <a:pt x="236648" y="586851"/>
                      <a:pt x="226502" y="492154"/>
                    </a:cubicBezTo>
                    <a:cubicBezTo>
                      <a:pt x="219841" y="429982"/>
                      <a:pt x="200984" y="369605"/>
                      <a:pt x="192946" y="307596"/>
                    </a:cubicBezTo>
                    <a:cubicBezTo>
                      <a:pt x="155118" y="15782"/>
                      <a:pt x="232854" y="104226"/>
                      <a:pt x="142613" y="13981"/>
                    </a:cubicBezTo>
                    <a:cubicBezTo>
                      <a:pt x="123777" y="20260"/>
                      <a:pt x="90548" y="30789"/>
                      <a:pt x="75501" y="39148"/>
                    </a:cubicBezTo>
                    <a:cubicBezTo>
                      <a:pt x="63279" y="45938"/>
                      <a:pt x="51832" y="54428"/>
                      <a:pt x="41945" y="64315"/>
                    </a:cubicBezTo>
                    <a:cubicBezTo>
                      <a:pt x="31822" y="74438"/>
                      <a:pt x="32158" y="0"/>
                      <a:pt x="25167" y="97871"/>
                    </a:cubicBezTo>
                    <a:close/>
                  </a:path>
                </a:pathLst>
              </a:cu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1" name="Rak 30"/>
              <p:cNvCxnSpPr/>
              <p:nvPr/>
            </p:nvCxnSpPr>
            <p:spPr>
              <a:xfrm flipH="1">
                <a:off x="3210314" y="2595388"/>
                <a:ext cx="14781" cy="550936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ihandsfigur 23"/>
            <p:cNvSpPr/>
            <p:nvPr/>
          </p:nvSpPr>
          <p:spPr>
            <a:xfrm>
              <a:off x="5278708" y="404664"/>
              <a:ext cx="516889" cy="2028038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Rak 24"/>
            <p:cNvCxnSpPr/>
            <p:nvPr/>
          </p:nvCxnSpPr>
          <p:spPr>
            <a:xfrm rot="5400000">
              <a:off x="4995741" y="2525526"/>
              <a:ext cx="637851" cy="26968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upp 40"/>
            <p:cNvGrpSpPr>
              <a:grpSpLocks/>
            </p:cNvGrpSpPr>
            <p:nvPr/>
          </p:nvGrpSpPr>
          <p:grpSpPr bwMode="auto">
            <a:xfrm>
              <a:off x="1907704" y="551859"/>
              <a:ext cx="2314759" cy="2379672"/>
              <a:chOff x="3851920" y="551559"/>
              <a:chExt cx="1801864" cy="2155526"/>
            </a:xfrm>
          </p:grpSpPr>
          <p:sp>
            <p:nvSpPr>
              <p:cNvPr id="27" name="Frihandsfigur 26"/>
              <p:cNvSpPr/>
              <p:nvPr/>
            </p:nvSpPr>
            <p:spPr>
              <a:xfrm>
                <a:off x="3851920" y="551559"/>
                <a:ext cx="1801864" cy="1303686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Frihandsfigur 27"/>
              <p:cNvSpPr/>
              <p:nvPr/>
            </p:nvSpPr>
            <p:spPr>
              <a:xfrm>
                <a:off x="4184304" y="692295"/>
                <a:ext cx="1333027" cy="1103691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9" name="Rak 28"/>
              <p:cNvCxnSpPr/>
              <p:nvPr/>
            </p:nvCxnSpPr>
            <p:spPr>
              <a:xfrm rot="5400000">
                <a:off x="4261795" y="2266761"/>
                <a:ext cx="866653" cy="13995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upp 45"/>
          <p:cNvGrpSpPr>
            <a:grpSpLocks/>
          </p:cNvGrpSpPr>
          <p:nvPr/>
        </p:nvGrpSpPr>
        <p:grpSpPr bwMode="auto">
          <a:xfrm>
            <a:off x="6084888" y="3860800"/>
            <a:ext cx="1582737" cy="863600"/>
            <a:chOff x="1907704" y="404664"/>
            <a:chExt cx="3896882" cy="2592288"/>
          </a:xfrm>
        </p:grpSpPr>
        <p:sp>
          <p:nvSpPr>
            <p:cNvPr id="42" name="Frihandsfigur 41"/>
            <p:cNvSpPr/>
            <p:nvPr/>
          </p:nvSpPr>
          <p:spPr>
            <a:xfrm>
              <a:off x="3131097" y="690578"/>
              <a:ext cx="246244" cy="1767904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" name="Rak 42"/>
            <p:cNvCxnSpPr/>
            <p:nvPr/>
          </p:nvCxnSpPr>
          <p:spPr>
            <a:xfrm flipH="1">
              <a:off x="3205362" y="2348880"/>
              <a:ext cx="11725" cy="557534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ihandsfigur 43"/>
            <p:cNvSpPr/>
            <p:nvPr/>
          </p:nvSpPr>
          <p:spPr>
            <a:xfrm>
              <a:off x="3306986" y="838302"/>
              <a:ext cx="1797960" cy="1310438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Frihandsfigur 44"/>
            <p:cNvSpPr/>
            <p:nvPr/>
          </p:nvSpPr>
          <p:spPr>
            <a:xfrm>
              <a:off x="3635309" y="981259"/>
              <a:ext cx="1332834" cy="1100768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rgbClr val="0066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6" name="Rak 45"/>
            <p:cNvCxnSpPr/>
            <p:nvPr/>
          </p:nvCxnSpPr>
          <p:spPr>
            <a:xfrm rot="5400000">
              <a:off x="3716081" y="2557883"/>
              <a:ext cx="862506" cy="15634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upp 25"/>
            <p:cNvGrpSpPr>
              <a:grpSpLocks/>
            </p:cNvGrpSpPr>
            <p:nvPr/>
          </p:nvGrpSpPr>
          <p:grpSpPr bwMode="auto">
            <a:xfrm>
              <a:off x="4284139" y="1267172"/>
              <a:ext cx="1368014" cy="1439101"/>
              <a:chOff x="3852144" y="546297"/>
              <a:chExt cx="1799997" cy="2159747"/>
            </a:xfrm>
          </p:grpSpPr>
          <p:sp>
            <p:nvSpPr>
              <p:cNvPr id="65" name="Frihandsfigur 64"/>
              <p:cNvSpPr/>
              <p:nvPr/>
            </p:nvSpPr>
            <p:spPr>
              <a:xfrm>
                <a:off x="3852144" y="546297"/>
                <a:ext cx="1799997" cy="1308719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Frihandsfigur 65"/>
              <p:cNvSpPr/>
              <p:nvPr/>
            </p:nvSpPr>
            <p:spPr>
              <a:xfrm>
                <a:off x="4181286" y="689327"/>
                <a:ext cx="1337141" cy="110132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7" name="Rak 66"/>
              <p:cNvCxnSpPr/>
              <p:nvPr/>
            </p:nvCxnSpPr>
            <p:spPr>
              <a:xfrm rot="5400000">
                <a:off x="4260333" y="2265665"/>
                <a:ext cx="865331" cy="15427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upp 26"/>
            <p:cNvGrpSpPr>
              <a:grpSpLocks/>
            </p:cNvGrpSpPr>
            <p:nvPr/>
          </p:nvGrpSpPr>
          <p:grpSpPr bwMode="auto">
            <a:xfrm>
              <a:off x="3490688" y="476143"/>
              <a:ext cx="2313898" cy="2382618"/>
              <a:chOff x="3850992" y="548201"/>
              <a:chExt cx="1801194" cy="2158195"/>
            </a:xfrm>
          </p:grpSpPr>
          <p:sp>
            <p:nvSpPr>
              <p:cNvPr id="62" name="Frihandsfigur 61"/>
              <p:cNvSpPr/>
              <p:nvPr/>
            </p:nvSpPr>
            <p:spPr>
              <a:xfrm>
                <a:off x="3850992" y="548201"/>
                <a:ext cx="1801194" cy="1307864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3" name="Frihandsfigur 62"/>
              <p:cNvSpPr/>
              <p:nvPr/>
            </p:nvSpPr>
            <p:spPr>
              <a:xfrm>
                <a:off x="4182632" y="690641"/>
                <a:ext cx="1332640" cy="1100680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" name="Rak 63"/>
              <p:cNvCxnSpPr/>
              <p:nvPr/>
            </p:nvCxnSpPr>
            <p:spPr>
              <a:xfrm rot="5400000">
                <a:off x="4260621" y="2267150"/>
                <a:ext cx="863278" cy="15214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upp 30"/>
            <p:cNvGrpSpPr>
              <a:grpSpLocks/>
            </p:cNvGrpSpPr>
            <p:nvPr/>
          </p:nvGrpSpPr>
          <p:grpSpPr bwMode="auto">
            <a:xfrm>
              <a:off x="3275719" y="1843764"/>
              <a:ext cx="871618" cy="1086473"/>
              <a:chOff x="3851636" y="546575"/>
              <a:chExt cx="1798351" cy="2158360"/>
            </a:xfrm>
          </p:grpSpPr>
          <p:sp>
            <p:nvSpPr>
              <p:cNvPr id="59" name="Frihandsfigur 58"/>
              <p:cNvSpPr/>
              <p:nvPr/>
            </p:nvSpPr>
            <p:spPr>
              <a:xfrm>
                <a:off x="3851636" y="546575"/>
                <a:ext cx="1798351" cy="130637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" name="Frihandsfigur 59"/>
              <p:cNvSpPr/>
              <p:nvPr/>
            </p:nvSpPr>
            <p:spPr>
              <a:xfrm>
                <a:off x="4182272" y="688576"/>
                <a:ext cx="1330623" cy="110757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" name="Rak 60"/>
              <p:cNvCxnSpPr/>
              <p:nvPr/>
            </p:nvCxnSpPr>
            <p:spPr>
              <a:xfrm rot="5400000">
                <a:off x="4259605" y="2266146"/>
                <a:ext cx="861449" cy="16129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upp 36"/>
            <p:cNvGrpSpPr>
              <a:grpSpLocks/>
            </p:cNvGrpSpPr>
            <p:nvPr/>
          </p:nvGrpSpPr>
          <p:grpSpPr bwMode="auto">
            <a:xfrm>
              <a:off x="3420331" y="1629331"/>
              <a:ext cx="445581" cy="1305675"/>
              <a:chOff x="3189469" y="953046"/>
              <a:chExt cx="244225" cy="2199133"/>
            </a:xfrm>
          </p:grpSpPr>
          <p:sp>
            <p:nvSpPr>
              <p:cNvPr id="57" name="Frihandsfigur 56"/>
              <p:cNvSpPr/>
              <p:nvPr/>
            </p:nvSpPr>
            <p:spPr>
              <a:xfrm>
                <a:off x="3189469" y="953046"/>
                <a:ext cx="244225" cy="1765727"/>
              </a:xfrm>
              <a:custGeom>
                <a:avLst/>
                <a:gdLst>
                  <a:gd name="connsiteX0" fmla="*/ 25167 w 244267"/>
                  <a:gd name="connsiteY0" fmla="*/ 97871 h 1767280"/>
                  <a:gd name="connsiteX1" fmla="*/ 0 w 244267"/>
                  <a:gd name="connsiteY1" fmla="*/ 651544 h 1767280"/>
                  <a:gd name="connsiteX2" fmla="*/ 33556 w 244267"/>
                  <a:gd name="connsiteY2" fmla="*/ 1767280 h 1767280"/>
                  <a:gd name="connsiteX3" fmla="*/ 109057 w 244267"/>
                  <a:gd name="connsiteY3" fmla="*/ 1641445 h 1767280"/>
                  <a:gd name="connsiteX4" fmla="*/ 184557 w 244267"/>
                  <a:gd name="connsiteY4" fmla="*/ 1339442 h 1767280"/>
                  <a:gd name="connsiteX5" fmla="*/ 201335 w 244267"/>
                  <a:gd name="connsiteY5" fmla="*/ 1104550 h 1767280"/>
                  <a:gd name="connsiteX6" fmla="*/ 218113 w 244267"/>
                  <a:gd name="connsiteY6" fmla="*/ 1045827 h 1767280"/>
                  <a:gd name="connsiteX7" fmla="*/ 226502 w 244267"/>
                  <a:gd name="connsiteY7" fmla="*/ 1012271 h 1767280"/>
                  <a:gd name="connsiteX8" fmla="*/ 243280 w 244267"/>
                  <a:gd name="connsiteY8" fmla="*/ 777379 h 1767280"/>
                  <a:gd name="connsiteX9" fmla="*/ 226502 w 244267"/>
                  <a:gd name="connsiteY9" fmla="*/ 492154 h 1767280"/>
                  <a:gd name="connsiteX10" fmla="*/ 192946 w 244267"/>
                  <a:gd name="connsiteY10" fmla="*/ 307596 h 1767280"/>
                  <a:gd name="connsiteX11" fmla="*/ 142613 w 244267"/>
                  <a:gd name="connsiteY11" fmla="*/ 13981 h 1767280"/>
                  <a:gd name="connsiteX12" fmla="*/ 75501 w 244267"/>
                  <a:gd name="connsiteY12" fmla="*/ 39148 h 1767280"/>
                  <a:gd name="connsiteX13" fmla="*/ 41945 w 244267"/>
                  <a:gd name="connsiteY13" fmla="*/ 64315 h 1767280"/>
                  <a:gd name="connsiteX14" fmla="*/ 25167 w 244267"/>
                  <a:gd name="connsiteY14" fmla="*/ 97871 h 176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4267" h="1767280">
                    <a:moveTo>
                      <a:pt x="25167" y="97871"/>
                    </a:moveTo>
                    <a:cubicBezTo>
                      <a:pt x="18176" y="195743"/>
                      <a:pt x="0" y="466796"/>
                      <a:pt x="0" y="651544"/>
                    </a:cubicBezTo>
                    <a:cubicBezTo>
                      <a:pt x="0" y="1223503"/>
                      <a:pt x="9987" y="1366604"/>
                      <a:pt x="33556" y="1767280"/>
                    </a:cubicBezTo>
                    <a:cubicBezTo>
                      <a:pt x="58723" y="1725335"/>
                      <a:pt x="89313" y="1686199"/>
                      <a:pt x="109057" y="1641445"/>
                    </a:cubicBezTo>
                    <a:cubicBezTo>
                      <a:pt x="156757" y="1533325"/>
                      <a:pt x="164585" y="1452622"/>
                      <a:pt x="184557" y="1339442"/>
                    </a:cubicBezTo>
                    <a:cubicBezTo>
                      <a:pt x="190150" y="1261145"/>
                      <a:pt x="192422" y="1182539"/>
                      <a:pt x="201335" y="1104550"/>
                    </a:cubicBezTo>
                    <a:cubicBezTo>
                      <a:pt x="203647" y="1084324"/>
                      <a:pt x="212757" y="1065467"/>
                      <a:pt x="218113" y="1045827"/>
                    </a:cubicBezTo>
                    <a:cubicBezTo>
                      <a:pt x="221147" y="1034704"/>
                      <a:pt x="223706" y="1023456"/>
                      <a:pt x="226502" y="1012271"/>
                    </a:cubicBezTo>
                    <a:cubicBezTo>
                      <a:pt x="231944" y="952405"/>
                      <a:pt x="244267" y="827734"/>
                      <a:pt x="243280" y="777379"/>
                    </a:cubicBezTo>
                    <a:cubicBezTo>
                      <a:pt x="241413" y="682158"/>
                      <a:pt x="236648" y="586851"/>
                      <a:pt x="226502" y="492154"/>
                    </a:cubicBezTo>
                    <a:cubicBezTo>
                      <a:pt x="219841" y="429982"/>
                      <a:pt x="200984" y="369605"/>
                      <a:pt x="192946" y="307596"/>
                    </a:cubicBezTo>
                    <a:cubicBezTo>
                      <a:pt x="155118" y="15782"/>
                      <a:pt x="232854" y="104226"/>
                      <a:pt x="142613" y="13981"/>
                    </a:cubicBezTo>
                    <a:cubicBezTo>
                      <a:pt x="123777" y="20260"/>
                      <a:pt x="90548" y="30789"/>
                      <a:pt x="75501" y="39148"/>
                    </a:cubicBezTo>
                    <a:cubicBezTo>
                      <a:pt x="63279" y="45938"/>
                      <a:pt x="51832" y="54428"/>
                      <a:pt x="41945" y="64315"/>
                    </a:cubicBezTo>
                    <a:cubicBezTo>
                      <a:pt x="31822" y="74438"/>
                      <a:pt x="32158" y="0"/>
                      <a:pt x="25167" y="97871"/>
                    </a:cubicBezTo>
                    <a:close/>
                  </a:path>
                </a:pathLst>
              </a:cu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" name="Rak 57"/>
              <p:cNvCxnSpPr/>
              <p:nvPr/>
            </p:nvCxnSpPr>
            <p:spPr>
              <a:xfrm flipH="1">
                <a:off x="3213035" y="2598380"/>
                <a:ext cx="12854" cy="553799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Frihandsfigur 50"/>
            <p:cNvSpPr/>
            <p:nvPr/>
          </p:nvSpPr>
          <p:spPr>
            <a:xfrm>
              <a:off x="5276925" y="404664"/>
              <a:ext cx="519844" cy="2025227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2" name="Rak 51"/>
            <p:cNvCxnSpPr/>
            <p:nvPr/>
          </p:nvCxnSpPr>
          <p:spPr>
            <a:xfrm rot="5400000">
              <a:off x="4996739" y="2528622"/>
              <a:ext cx="638542" cy="31269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upp 40"/>
            <p:cNvGrpSpPr>
              <a:grpSpLocks/>
            </p:cNvGrpSpPr>
            <p:nvPr/>
          </p:nvGrpSpPr>
          <p:grpSpPr bwMode="auto">
            <a:xfrm>
              <a:off x="1907704" y="547620"/>
              <a:ext cx="2313898" cy="2382615"/>
              <a:chOff x="3851920" y="547720"/>
              <a:chExt cx="1801194" cy="2158193"/>
            </a:xfrm>
          </p:grpSpPr>
          <p:sp>
            <p:nvSpPr>
              <p:cNvPr id="54" name="Frihandsfigur 53"/>
              <p:cNvSpPr/>
              <p:nvPr/>
            </p:nvSpPr>
            <p:spPr>
              <a:xfrm>
                <a:off x="3851920" y="547720"/>
                <a:ext cx="1801194" cy="1307867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5" name="Frihandsfigur 54"/>
              <p:cNvSpPr/>
              <p:nvPr/>
            </p:nvSpPr>
            <p:spPr>
              <a:xfrm>
                <a:off x="4183558" y="690162"/>
                <a:ext cx="1332640" cy="110067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6" name="Rak 55"/>
              <p:cNvCxnSpPr/>
              <p:nvPr/>
            </p:nvCxnSpPr>
            <p:spPr>
              <a:xfrm rot="5400000">
                <a:off x="4261549" y="2266668"/>
                <a:ext cx="863278" cy="15212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upp 72"/>
          <p:cNvGrpSpPr>
            <a:grpSpLocks/>
          </p:cNvGrpSpPr>
          <p:nvPr/>
        </p:nvGrpSpPr>
        <p:grpSpPr bwMode="auto">
          <a:xfrm>
            <a:off x="6443663" y="3644900"/>
            <a:ext cx="1881187" cy="1152525"/>
            <a:chOff x="1907704" y="404664"/>
            <a:chExt cx="3896882" cy="2592288"/>
          </a:xfrm>
        </p:grpSpPr>
        <p:sp>
          <p:nvSpPr>
            <p:cNvPr id="69" name="Frihandsfigur 68"/>
            <p:cNvSpPr/>
            <p:nvPr/>
          </p:nvSpPr>
          <p:spPr>
            <a:xfrm>
              <a:off x="3131029" y="693887"/>
              <a:ext cx="246637" cy="1767468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0" name="Rak 69"/>
            <p:cNvCxnSpPr/>
            <p:nvPr/>
          </p:nvCxnSpPr>
          <p:spPr>
            <a:xfrm flipH="1">
              <a:off x="3203377" y="2350666"/>
              <a:ext cx="13154" cy="553449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ihandsfigur 70"/>
            <p:cNvSpPr/>
            <p:nvPr/>
          </p:nvSpPr>
          <p:spPr>
            <a:xfrm>
              <a:off x="3305319" y="840283"/>
              <a:ext cx="1798815" cy="1306856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Frihandsfigur 71"/>
            <p:cNvSpPr/>
            <p:nvPr/>
          </p:nvSpPr>
          <p:spPr>
            <a:xfrm>
              <a:off x="3637460" y="979539"/>
              <a:ext cx="1331845" cy="1103328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rgbClr val="0066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3" name="Rak 72"/>
            <p:cNvCxnSpPr/>
            <p:nvPr/>
          </p:nvCxnSpPr>
          <p:spPr>
            <a:xfrm rot="5400000">
              <a:off x="3715128" y="2558328"/>
              <a:ext cx="864096" cy="13154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upp 25"/>
            <p:cNvGrpSpPr>
              <a:grpSpLocks/>
            </p:cNvGrpSpPr>
            <p:nvPr/>
          </p:nvGrpSpPr>
          <p:grpSpPr bwMode="auto">
            <a:xfrm>
              <a:off x="4285296" y="1268760"/>
              <a:ext cx="1368019" cy="1438972"/>
              <a:chOff x="3853667" y="548680"/>
              <a:chExt cx="1800004" cy="2159552"/>
            </a:xfrm>
          </p:grpSpPr>
          <p:sp>
            <p:nvSpPr>
              <p:cNvPr id="92" name="Frihandsfigur 91"/>
              <p:cNvSpPr/>
              <p:nvPr/>
            </p:nvSpPr>
            <p:spPr>
              <a:xfrm>
                <a:off x="3853667" y="548680"/>
                <a:ext cx="1800004" cy="1307519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3" name="Frihandsfigur 92"/>
              <p:cNvSpPr/>
              <p:nvPr/>
            </p:nvSpPr>
            <p:spPr>
              <a:xfrm>
                <a:off x="4182514" y="688006"/>
                <a:ext cx="1337024" cy="1109249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4" name="Rak 93"/>
              <p:cNvCxnSpPr/>
              <p:nvPr/>
            </p:nvCxnSpPr>
            <p:spPr>
              <a:xfrm rot="5400000">
                <a:off x="4263881" y="2270367"/>
                <a:ext cx="862750" cy="12979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upp 26"/>
            <p:cNvGrpSpPr>
              <a:grpSpLocks/>
            </p:cNvGrpSpPr>
            <p:nvPr/>
          </p:nvGrpSpPr>
          <p:grpSpPr bwMode="auto">
            <a:xfrm>
              <a:off x="3492765" y="476076"/>
              <a:ext cx="2311821" cy="2381621"/>
              <a:chOff x="3852609" y="548140"/>
              <a:chExt cx="1799577" cy="2157293"/>
            </a:xfrm>
          </p:grpSpPr>
          <p:sp>
            <p:nvSpPr>
              <p:cNvPr id="89" name="Frihandsfigur 88"/>
              <p:cNvSpPr/>
              <p:nvPr/>
            </p:nvSpPr>
            <p:spPr>
              <a:xfrm>
                <a:off x="3852609" y="548140"/>
                <a:ext cx="1799577" cy="1306666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0" name="Frihandsfigur 89"/>
              <p:cNvSpPr/>
              <p:nvPr/>
            </p:nvSpPr>
            <p:spPr>
              <a:xfrm>
                <a:off x="4182829" y="690450"/>
                <a:ext cx="1333685" cy="1102904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1" name="Rak 90"/>
              <p:cNvCxnSpPr/>
              <p:nvPr/>
            </p:nvCxnSpPr>
            <p:spPr>
              <a:xfrm rot="5400000">
                <a:off x="4261738" y="2267252"/>
                <a:ext cx="863565" cy="12798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upp 30"/>
            <p:cNvGrpSpPr>
              <a:grpSpLocks/>
            </p:cNvGrpSpPr>
            <p:nvPr/>
          </p:nvGrpSpPr>
          <p:grpSpPr bwMode="auto">
            <a:xfrm>
              <a:off x="3275724" y="1843634"/>
              <a:ext cx="871455" cy="1089047"/>
              <a:chOff x="3851646" y="546316"/>
              <a:chExt cx="1798014" cy="2163473"/>
            </a:xfrm>
          </p:grpSpPr>
          <p:sp>
            <p:nvSpPr>
              <p:cNvPr id="86" name="Frihandsfigur 85"/>
              <p:cNvSpPr/>
              <p:nvPr/>
            </p:nvSpPr>
            <p:spPr>
              <a:xfrm>
                <a:off x="3851646" y="546316"/>
                <a:ext cx="1798014" cy="1312270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ihandsfigur 86"/>
              <p:cNvSpPr/>
              <p:nvPr/>
            </p:nvSpPr>
            <p:spPr>
              <a:xfrm>
                <a:off x="4184108" y="688184"/>
                <a:ext cx="1329853" cy="1106564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8" name="Rak 87"/>
              <p:cNvCxnSpPr/>
              <p:nvPr/>
            </p:nvCxnSpPr>
            <p:spPr>
              <a:xfrm rot="5400000">
                <a:off x="4260285" y="2270309"/>
                <a:ext cx="865390" cy="13570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upp 36"/>
            <p:cNvGrpSpPr>
              <a:grpSpLocks/>
            </p:cNvGrpSpPr>
            <p:nvPr/>
          </p:nvGrpSpPr>
          <p:grpSpPr bwMode="auto">
            <a:xfrm>
              <a:off x="3420424" y="1629396"/>
              <a:ext cx="443947" cy="1303283"/>
              <a:chOff x="3189515" y="953155"/>
              <a:chExt cx="243329" cy="2195105"/>
            </a:xfrm>
          </p:grpSpPr>
          <p:sp>
            <p:nvSpPr>
              <p:cNvPr id="84" name="Frihandsfigur 83"/>
              <p:cNvSpPr/>
              <p:nvPr/>
            </p:nvSpPr>
            <p:spPr>
              <a:xfrm>
                <a:off x="3189515" y="953155"/>
                <a:ext cx="243329" cy="1768114"/>
              </a:xfrm>
              <a:custGeom>
                <a:avLst/>
                <a:gdLst>
                  <a:gd name="connsiteX0" fmla="*/ 25167 w 244267"/>
                  <a:gd name="connsiteY0" fmla="*/ 97871 h 1767280"/>
                  <a:gd name="connsiteX1" fmla="*/ 0 w 244267"/>
                  <a:gd name="connsiteY1" fmla="*/ 651544 h 1767280"/>
                  <a:gd name="connsiteX2" fmla="*/ 33556 w 244267"/>
                  <a:gd name="connsiteY2" fmla="*/ 1767280 h 1767280"/>
                  <a:gd name="connsiteX3" fmla="*/ 109057 w 244267"/>
                  <a:gd name="connsiteY3" fmla="*/ 1641445 h 1767280"/>
                  <a:gd name="connsiteX4" fmla="*/ 184557 w 244267"/>
                  <a:gd name="connsiteY4" fmla="*/ 1339442 h 1767280"/>
                  <a:gd name="connsiteX5" fmla="*/ 201335 w 244267"/>
                  <a:gd name="connsiteY5" fmla="*/ 1104550 h 1767280"/>
                  <a:gd name="connsiteX6" fmla="*/ 218113 w 244267"/>
                  <a:gd name="connsiteY6" fmla="*/ 1045827 h 1767280"/>
                  <a:gd name="connsiteX7" fmla="*/ 226502 w 244267"/>
                  <a:gd name="connsiteY7" fmla="*/ 1012271 h 1767280"/>
                  <a:gd name="connsiteX8" fmla="*/ 243280 w 244267"/>
                  <a:gd name="connsiteY8" fmla="*/ 777379 h 1767280"/>
                  <a:gd name="connsiteX9" fmla="*/ 226502 w 244267"/>
                  <a:gd name="connsiteY9" fmla="*/ 492154 h 1767280"/>
                  <a:gd name="connsiteX10" fmla="*/ 192946 w 244267"/>
                  <a:gd name="connsiteY10" fmla="*/ 307596 h 1767280"/>
                  <a:gd name="connsiteX11" fmla="*/ 142613 w 244267"/>
                  <a:gd name="connsiteY11" fmla="*/ 13981 h 1767280"/>
                  <a:gd name="connsiteX12" fmla="*/ 75501 w 244267"/>
                  <a:gd name="connsiteY12" fmla="*/ 39148 h 1767280"/>
                  <a:gd name="connsiteX13" fmla="*/ 41945 w 244267"/>
                  <a:gd name="connsiteY13" fmla="*/ 64315 h 1767280"/>
                  <a:gd name="connsiteX14" fmla="*/ 25167 w 244267"/>
                  <a:gd name="connsiteY14" fmla="*/ 97871 h 176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4267" h="1767280">
                    <a:moveTo>
                      <a:pt x="25167" y="97871"/>
                    </a:moveTo>
                    <a:cubicBezTo>
                      <a:pt x="18176" y="195743"/>
                      <a:pt x="0" y="466796"/>
                      <a:pt x="0" y="651544"/>
                    </a:cubicBezTo>
                    <a:cubicBezTo>
                      <a:pt x="0" y="1223503"/>
                      <a:pt x="9987" y="1366604"/>
                      <a:pt x="33556" y="1767280"/>
                    </a:cubicBezTo>
                    <a:cubicBezTo>
                      <a:pt x="58723" y="1725335"/>
                      <a:pt x="89313" y="1686199"/>
                      <a:pt x="109057" y="1641445"/>
                    </a:cubicBezTo>
                    <a:cubicBezTo>
                      <a:pt x="156757" y="1533325"/>
                      <a:pt x="164585" y="1452622"/>
                      <a:pt x="184557" y="1339442"/>
                    </a:cubicBezTo>
                    <a:cubicBezTo>
                      <a:pt x="190150" y="1261145"/>
                      <a:pt x="192422" y="1182539"/>
                      <a:pt x="201335" y="1104550"/>
                    </a:cubicBezTo>
                    <a:cubicBezTo>
                      <a:pt x="203647" y="1084324"/>
                      <a:pt x="212757" y="1065467"/>
                      <a:pt x="218113" y="1045827"/>
                    </a:cubicBezTo>
                    <a:cubicBezTo>
                      <a:pt x="221147" y="1034704"/>
                      <a:pt x="223706" y="1023456"/>
                      <a:pt x="226502" y="1012271"/>
                    </a:cubicBezTo>
                    <a:cubicBezTo>
                      <a:pt x="231944" y="952405"/>
                      <a:pt x="244267" y="827734"/>
                      <a:pt x="243280" y="777379"/>
                    </a:cubicBezTo>
                    <a:cubicBezTo>
                      <a:pt x="241413" y="682158"/>
                      <a:pt x="236648" y="586851"/>
                      <a:pt x="226502" y="492154"/>
                    </a:cubicBezTo>
                    <a:cubicBezTo>
                      <a:pt x="219841" y="429982"/>
                      <a:pt x="200984" y="369605"/>
                      <a:pt x="192946" y="307596"/>
                    </a:cubicBezTo>
                    <a:cubicBezTo>
                      <a:pt x="155118" y="15782"/>
                      <a:pt x="232854" y="104226"/>
                      <a:pt x="142613" y="13981"/>
                    </a:cubicBezTo>
                    <a:cubicBezTo>
                      <a:pt x="123777" y="20260"/>
                      <a:pt x="90548" y="30789"/>
                      <a:pt x="75501" y="39148"/>
                    </a:cubicBezTo>
                    <a:cubicBezTo>
                      <a:pt x="63279" y="45938"/>
                      <a:pt x="51832" y="54428"/>
                      <a:pt x="41945" y="64315"/>
                    </a:cubicBezTo>
                    <a:cubicBezTo>
                      <a:pt x="31822" y="74438"/>
                      <a:pt x="32158" y="0"/>
                      <a:pt x="25167" y="97871"/>
                    </a:cubicBezTo>
                    <a:close/>
                  </a:path>
                </a:pathLst>
              </a:cu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5" name="Rak 84"/>
              <p:cNvCxnSpPr/>
              <p:nvPr/>
            </p:nvCxnSpPr>
            <p:spPr>
              <a:xfrm flipH="1">
                <a:off x="3212946" y="2594973"/>
                <a:ext cx="12618" cy="553287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Frihandsfigur 77"/>
            <p:cNvSpPr/>
            <p:nvPr/>
          </p:nvSpPr>
          <p:spPr>
            <a:xfrm>
              <a:off x="5278425" y="404664"/>
              <a:ext cx="516297" cy="2028126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9" name="Rak 78"/>
            <p:cNvCxnSpPr/>
            <p:nvPr/>
          </p:nvCxnSpPr>
          <p:spPr>
            <a:xfrm rot="5400000">
              <a:off x="4998456" y="2528682"/>
              <a:ext cx="635575" cy="29596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upp 40"/>
            <p:cNvGrpSpPr>
              <a:grpSpLocks/>
            </p:cNvGrpSpPr>
            <p:nvPr/>
          </p:nvGrpSpPr>
          <p:grpSpPr bwMode="auto">
            <a:xfrm>
              <a:off x="1907704" y="547490"/>
              <a:ext cx="2311821" cy="2385190"/>
              <a:chOff x="3851920" y="547602"/>
              <a:chExt cx="1799577" cy="2160525"/>
            </a:xfrm>
          </p:grpSpPr>
          <p:sp>
            <p:nvSpPr>
              <p:cNvPr id="81" name="Frihandsfigur 80"/>
              <p:cNvSpPr/>
              <p:nvPr/>
            </p:nvSpPr>
            <p:spPr>
              <a:xfrm>
                <a:off x="3851920" y="547602"/>
                <a:ext cx="1799577" cy="1309901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2" name="Frihandsfigur 81"/>
              <p:cNvSpPr/>
              <p:nvPr/>
            </p:nvSpPr>
            <p:spPr>
              <a:xfrm>
                <a:off x="4182141" y="689912"/>
                <a:ext cx="1333685" cy="1102904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3" name="Rak 82"/>
              <p:cNvCxnSpPr/>
              <p:nvPr/>
            </p:nvCxnSpPr>
            <p:spPr>
              <a:xfrm rot="5400000">
                <a:off x="4261052" y="2269947"/>
                <a:ext cx="863563" cy="12798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upp 99"/>
          <p:cNvGrpSpPr>
            <a:grpSpLocks/>
          </p:cNvGrpSpPr>
          <p:nvPr/>
        </p:nvGrpSpPr>
        <p:grpSpPr bwMode="auto">
          <a:xfrm>
            <a:off x="6875463" y="3573463"/>
            <a:ext cx="1736725" cy="1150937"/>
            <a:chOff x="1907704" y="404664"/>
            <a:chExt cx="3896882" cy="2592288"/>
          </a:xfrm>
        </p:grpSpPr>
        <p:sp>
          <p:nvSpPr>
            <p:cNvPr id="96" name="Frihandsfigur 95"/>
            <p:cNvSpPr/>
            <p:nvPr/>
          </p:nvSpPr>
          <p:spPr>
            <a:xfrm>
              <a:off x="3133049" y="694284"/>
              <a:ext cx="242219" cy="1766332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7" name="Rak 96"/>
            <p:cNvCxnSpPr/>
            <p:nvPr/>
          </p:nvCxnSpPr>
          <p:spPr>
            <a:xfrm flipH="1">
              <a:off x="3204290" y="2349775"/>
              <a:ext cx="14248" cy="554212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Frihandsfigur 97"/>
            <p:cNvSpPr/>
            <p:nvPr/>
          </p:nvSpPr>
          <p:spPr>
            <a:xfrm>
              <a:off x="3304027" y="837307"/>
              <a:ext cx="1802397" cy="1308659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Frihandsfigur 98"/>
            <p:cNvSpPr/>
            <p:nvPr/>
          </p:nvSpPr>
          <p:spPr>
            <a:xfrm>
              <a:off x="3635297" y="980330"/>
              <a:ext cx="1335770" cy="1104853"/>
            </a:xfrm>
            <a:custGeom>
              <a:avLst/>
              <a:gdLst>
                <a:gd name="connsiteX0" fmla="*/ 427859 w 1800266"/>
                <a:gd name="connsiteY0" fmla="*/ 1015068 h 1308683"/>
                <a:gd name="connsiteX1" fmla="*/ 520138 w 1800266"/>
                <a:gd name="connsiteY1" fmla="*/ 679508 h 1308683"/>
                <a:gd name="connsiteX2" fmla="*/ 578861 w 1800266"/>
                <a:gd name="connsiteY2" fmla="*/ 696286 h 1308683"/>
                <a:gd name="connsiteX3" fmla="*/ 587250 w 1800266"/>
                <a:gd name="connsiteY3" fmla="*/ 889233 h 1308683"/>
                <a:gd name="connsiteX4" fmla="*/ 453026 w 1800266"/>
                <a:gd name="connsiteY4" fmla="*/ 847288 h 1308683"/>
                <a:gd name="connsiteX5" fmla="*/ 494971 w 1800266"/>
                <a:gd name="connsiteY5" fmla="*/ 755009 h 1308683"/>
                <a:gd name="connsiteX6" fmla="*/ 520138 w 1800266"/>
                <a:gd name="connsiteY6" fmla="*/ 763398 h 1308683"/>
                <a:gd name="connsiteX7" fmla="*/ 545305 w 1800266"/>
                <a:gd name="connsiteY7" fmla="*/ 838899 h 1308683"/>
                <a:gd name="connsiteX8" fmla="*/ 511749 w 1800266"/>
                <a:gd name="connsiteY8" fmla="*/ 872455 h 1308683"/>
                <a:gd name="connsiteX9" fmla="*/ 343969 w 1800266"/>
                <a:gd name="connsiteY9" fmla="*/ 822121 h 1308683"/>
                <a:gd name="connsiteX10" fmla="*/ 234912 w 1800266"/>
                <a:gd name="connsiteY10" fmla="*/ 729842 h 1308683"/>
                <a:gd name="connsiteX11" fmla="*/ 176189 w 1800266"/>
                <a:gd name="connsiteY11" fmla="*/ 545284 h 1308683"/>
                <a:gd name="connsiteX12" fmla="*/ 151022 w 1800266"/>
                <a:gd name="connsiteY12" fmla="*/ 461395 h 1308683"/>
                <a:gd name="connsiteX13" fmla="*/ 176189 w 1800266"/>
                <a:gd name="connsiteY13" fmla="*/ 436228 h 1308683"/>
                <a:gd name="connsiteX14" fmla="*/ 360747 w 1800266"/>
                <a:gd name="connsiteY14" fmla="*/ 503340 h 1308683"/>
                <a:gd name="connsiteX15" fmla="*/ 343969 w 1800266"/>
                <a:gd name="connsiteY15" fmla="*/ 562062 h 1308683"/>
                <a:gd name="connsiteX16" fmla="*/ 268468 w 1800266"/>
                <a:gd name="connsiteY16" fmla="*/ 562062 h 1308683"/>
                <a:gd name="connsiteX17" fmla="*/ 201356 w 1800266"/>
                <a:gd name="connsiteY17" fmla="*/ 369116 h 1308683"/>
                <a:gd name="connsiteX18" fmla="*/ 318802 w 1800266"/>
                <a:gd name="connsiteY18" fmla="*/ 318782 h 1308683"/>
                <a:gd name="connsiteX19" fmla="*/ 620806 w 1800266"/>
                <a:gd name="connsiteY19" fmla="*/ 385894 h 1308683"/>
                <a:gd name="connsiteX20" fmla="*/ 637584 w 1800266"/>
                <a:gd name="connsiteY20" fmla="*/ 478173 h 1308683"/>
                <a:gd name="connsiteX21" fmla="*/ 302024 w 1800266"/>
                <a:gd name="connsiteY21" fmla="*/ 176169 h 1308683"/>
                <a:gd name="connsiteX22" fmla="*/ 427859 w 1800266"/>
                <a:gd name="connsiteY22" fmla="*/ 142613 h 1308683"/>
                <a:gd name="connsiteX23" fmla="*/ 721474 w 1800266"/>
                <a:gd name="connsiteY23" fmla="*/ 293615 h 1308683"/>
                <a:gd name="connsiteX24" fmla="*/ 763419 w 1800266"/>
                <a:gd name="connsiteY24" fmla="*/ 318782 h 1308683"/>
                <a:gd name="connsiteX25" fmla="*/ 604028 w 1800266"/>
                <a:gd name="connsiteY25" fmla="*/ 293615 h 1308683"/>
                <a:gd name="connsiteX26" fmla="*/ 536916 w 1800266"/>
                <a:gd name="connsiteY26" fmla="*/ 243281 h 1308683"/>
                <a:gd name="connsiteX27" fmla="*/ 545305 w 1800266"/>
                <a:gd name="connsiteY27" fmla="*/ 209725 h 1308683"/>
                <a:gd name="connsiteX28" fmla="*/ 1048644 w 1800266"/>
                <a:gd name="connsiteY28" fmla="*/ 243281 h 1308683"/>
                <a:gd name="connsiteX29" fmla="*/ 1107367 w 1800266"/>
                <a:gd name="connsiteY29" fmla="*/ 335560 h 1308683"/>
                <a:gd name="connsiteX30" fmla="*/ 1082200 w 1800266"/>
                <a:gd name="connsiteY30" fmla="*/ 427839 h 1308683"/>
                <a:gd name="connsiteX31" fmla="*/ 964754 w 1800266"/>
                <a:gd name="connsiteY31" fmla="*/ 251670 h 1308683"/>
                <a:gd name="connsiteX32" fmla="*/ 939587 w 1800266"/>
                <a:gd name="connsiteY32" fmla="*/ 159391 h 1308683"/>
                <a:gd name="connsiteX33" fmla="*/ 973143 w 1800266"/>
                <a:gd name="connsiteY33" fmla="*/ 151002 h 1308683"/>
                <a:gd name="connsiteX34" fmla="*/ 1258369 w 1800266"/>
                <a:gd name="connsiteY34" fmla="*/ 251670 h 1308683"/>
                <a:gd name="connsiteX35" fmla="*/ 1375815 w 1800266"/>
                <a:gd name="connsiteY35" fmla="*/ 343949 h 1308683"/>
                <a:gd name="connsiteX36" fmla="*/ 1291925 w 1800266"/>
                <a:gd name="connsiteY36" fmla="*/ 461395 h 1308683"/>
                <a:gd name="connsiteX37" fmla="*/ 847308 w 1800266"/>
                <a:gd name="connsiteY37" fmla="*/ 494951 h 1308683"/>
                <a:gd name="connsiteX38" fmla="*/ 260079 w 1800266"/>
                <a:gd name="connsiteY38" fmla="*/ 486562 h 1308683"/>
                <a:gd name="connsiteX39" fmla="*/ 595639 w 1800266"/>
                <a:gd name="connsiteY39" fmla="*/ 511729 h 1308683"/>
                <a:gd name="connsiteX40" fmla="*/ 637584 w 1800266"/>
                <a:gd name="connsiteY40" fmla="*/ 553673 h 1308683"/>
                <a:gd name="connsiteX41" fmla="*/ 570472 w 1800266"/>
                <a:gd name="connsiteY41" fmla="*/ 620785 h 1308683"/>
                <a:gd name="connsiteX42" fmla="*/ 394303 w 1800266"/>
                <a:gd name="connsiteY42" fmla="*/ 587229 h 1308683"/>
                <a:gd name="connsiteX43" fmla="*/ 1073811 w 1800266"/>
                <a:gd name="connsiteY43" fmla="*/ 696286 h 1308683"/>
                <a:gd name="connsiteX44" fmla="*/ 1300314 w 1800266"/>
                <a:gd name="connsiteY44" fmla="*/ 780176 h 1308683"/>
                <a:gd name="connsiteX45" fmla="*/ 1291925 w 1800266"/>
                <a:gd name="connsiteY45" fmla="*/ 805343 h 1308683"/>
                <a:gd name="connsiteX46" fmla="*/ 989921 w 1800266"/>
                <a:gd name="connsiteY46" fmla="*/ 822121 h 1308683"/>
                <a:gd name="connsiteX47" fmla="*/ 562083 w 1800266"/>
                <a:gd name="connsiteY47" fmla="*/ 805343 h 1308683"/>
                <a:gd name="connsiteX48" fmla="*/ 595639 w 1800266"/>
                <a:gd name="connsiteY48" fmla="*/ 822121 h 1308683"/>
                <a:gd name="connsiteX49" fmla="*/ 612417 w 1800266"/>
                <a:gd name="connsiteY49" fmla="*/ 906011 h 1308683"/>
                <a:gd name="connsiteX50" fmla="*/ 562083 w 1800266"/>
                <a:gd name="connsiteY50" fmla="*/ 931178 h 1308683"/>
                <a:gd name="connsiteX51" fmla="*/ 268468 w 1800266"/>
                <a:gd name="connsiteY51" fmla="*/ 830510 h 1308683"/>
                <a:gd name="connsiteX52" fmla="*/ 796975 w 1800266"/>
                <a:gd name="connsiteY52" fmla="*/ 855677 h 1308683"/>
                <a:gd name="connsiteX53" fmla="*/ 729863 w 1800266"/>
                <a:gd name="connsiteY53" fmla="*/ 947956 h 1308683"/>
                <a:gd name="connsiteX54" fmla="*/ 553694 w 1800266"/>
                <a:gd name="connsiteY54" fmla="*/ 872455 h 1308683"/>
                <a:gd name="connsiteX55" fmla="*/ 570472 w 1800266"/>
                <a:gd name="connsiteY55" fmla="*/ 847288 h 1308683"/>
                <a:gd name="connsiteX56" fmla="*/ 763419 w 1800266"/>
                <a:gd name="connsiteY56" fmla="*/ 1006679 h 1308683"/>
                <a:gd name="connsiteX57" fmla="*/ 687918 w 1800266"/>
                <a:gd name="connsiteY57" fmla="*/ 1098958 h 1308683"/>
                <a:gd name="connsiteX58" fmla="*/ 302024 w 1800266"/>
                <a:gd name="connsiteY58" fmla="*/ 998290 h 1308683"/>
                <a:gd name="connsiteX59" fmla="*/ 276857 w 1800266"/>
                <a:gd name="connsiteY59" fmla="*/ 939567 h 1308683"/>
                <a:gd name="connsiteX60" fmla="*/ 486582 w 1800266"/>
                <a:gd name="connsiteY60" fmla="*/ 914400 h 1308683"/>
                <a:gd name="connsiteX61" fmla="*/ 796975 w 1800266"/>
                <a:gd name="connsiteY61" fmla="*/ 1015068 h 1308683"/>
                <a:gd name="connsiteX62" fmla="*/ 847308 w 1800266"/>
                <a:gd name="connsiteY62" fmla="*/ 1115736 h 1308683"/>
                <a:gd name="connsiteX63" fmla="*/ 637584 w 1800266"/>
                <a:gd name="connsiteY63" fmla="*/ 1140903 h 1308683"/>
                <a:gd name="connsiteX64" fmla="*/ 25187 w 1800266"/>
                <a:gd name="connsiteY64" fmla="*/ 880844 h 1308683"/>
                <a:gd name="connsiteX65" fmla="*/ 92299 w 1800266"/>
                <a:gd name="connsiteY65" fmla="*/ 721453 h 1308683"/>
                <a:gd name="connsiteX66" fmla="*/ 486582 w 1800266"/>
                <a:gd name="connsiteY66" fmla="*/ 654341 h 1308683"/>
                <a:gd name="connsiteX67" fmla="*/ 746641 w 1800266"/>
                <a:gd name="connsiteY67" fmla="*/ 662730 h 1308683"/>
                <a:gd name="connsiteX68" fmla="*/ 755030 w 1800266"/>
                <a:gd name="connsiteY68" fmla="*/ 704675 h 1308683"/>
                <a:gd name="connsiteX69" fmla="*/ 721474 w 1800266"/>
                <a:gd name="connsiteY69" fmla="*/ 696286 h 1308683"/>
                <a:gd name="connsiteX70" fmla="*/ 696307 w 1800266"/>
                <a:gd name="connsiteY70" fmla="*/ 570451 h 1308683"/>
                <a:gd name="connsiteX71" fmla="*/ 1040255 w 1800266"/>
                <a:gd name="connsiteY71" fmla="*/ 411061 h 1308683"/>
                <a:gd name="connsiteX72" fmla="*/ 1216424 w 1800266"/>
                <a:gd name="connsiteY72" fmla="*/ 671119 h 1308683"/>
                <a:gd name="connsiteX73" fmla="*/ 1191257 w 1800266"/>
                <a:gd name="connsiteY73" fmla="*/ 687897 h 1308683"/>
                <a:gd name="connsiteX74" fmla="*/ 1073811 w 1800266"/>
                <a:gd name="connsiteY74" fmla="*/ 461395 h 1308683"/>
                <a:gd name="connsiteX75" fmla="*/ 1115756 w 1800266"/>
                <a:gd name="connsiteY75" fmla="*/ 444617 h 1308683"/>
                <a:gd name="connsiteX76" fmla="*/ 1291925 w 1800266"/>
                <a:gd name="connsiteY76" fmla="*/ 620785 h 1308683"/>
                <a:gd name="connsiteX77" fmla="*/ 1333870 w 1800266"/>
                <a:gd name="connsiteY77" fmla="*/ 738231 h 1308683"/>
                <a:gd name="connsiteX78" fmla="*/ 1098978 w 1800266"/>
                <a:gd name="connsiteY78" fmla="*/ 696286 h 1308683"/>
                <a:gd name="connsiteX79" fmla="*/ 1048644 w 1800266"/>
                <a:gd name="connsiteY79" fmla="*/ 654341 h 1308683"/>
                <a:gd name="connsiteX80" fmla="*/ 1392593 w 1800266"/>
                <a:gd name="connsiteY80" fmla="*/ 746620 h 1308683"/>
                <a:gd name="connsiteX81" fmla="*/ 1350648 w 1800266"/>
                <a:gd name="connsiteY81" fmla="*/ 796954 h 1308683"/>
                <a:gd name="connsiteX82" fmla="*/ 1149312 w 1800266"/>
                <a:gd name="connsiteY82" fmla="*/ 696286 h 1308683"/>
                <a:gd name="connsiteX83" fmla="*/ 1199646 w 1800266"/>
                <a:gd name="connsiteY83" fmla="*/ 553673 h 1308683"/>
                <a:gd name="connsiteX84" fmla="*/ 1635874 w 1800266"/>
                <a:gd name="connsiteY84" fmla="*/ 486562 h 1308683"/>
                <a:gd name="connsiteX85" fmla="*/ 1602318 w 1800266"/>
                <a:gd name="connsiteY85" fmla="*/ 511729 h 1308683"/>
                <a:gd name="connsiteX86" fmla="*/ 1585540 w 1800266"/>
                <a:gd name="connsiteY86" fmla="*/ 276837 h 1308683"/>
                <a:gd name="connsiteX87" fmla="*/ 1652652 w 1800266"/>
                <a:gd name="connsiteY87" fmla="*/ 411061 h 1308683"/>
                <a:gd name="connsiteX88" fmla="*/ 1661041 w 1800266"/>
                <a:gd name="connsiteY88" fmla="*/ 486562 h 1308683"/>
                <a:gd name="connsiteX89" fmla="*/ 1526817 w 1800266"/>
                <a:gd name="connsiteY89" fmla="*/ 545284 h 1308683"/>
                <a:gd name="connsiteX90" fmla="*/ 1065422 w 1800266"/>
                <a:gd name="connsiteY90" fmla="*/ 453006 h 1308683"/>
                <a:gd name="connsiteX91" fmla="*/ 889253 w 1800266"/>
                <a:gd name="connsiteY91" fmla="*/ 335560 h 1308683"/>
                <a:gd name="connsiteX92" fmla="*/ 1031866 w 1800266"/>
                <a:gd name="connsiteY92" fmla="*/ 318782 h 1308683"/>
                <a:gd name="connsiteX93" fmla="*/ 1174479 w 1800266"/>
                <a:gd name="connsiteY93" fmla="*/ 427839 h 1308683"/>
                <a:gd name="connsiteX94" fmla="*/ 1157701 w 1800266"/>
                <a:gd name="connsiteY94" fmla="*/ 511729 h 1308683"/>
                <a:gd name="connsiteX95" fmla="*/ 1015088 w 1800266"/>
                <a:gd name="connsiteY95" fmla="*/ 343949 h 1308683"/>
                <a:gd name="connsiteX96" fmla="*/ 989921 w 1800266"/>
                <a:gd name="connsiteY96" fmla="*/ 226503 h 1308683"/>
                <a:gd name="connsiteX97" fmla="*/ 1174479 w 1800266"/>
                <a:gd name="connsiteY97" fmla="*/ 218114 h 1308683"/>
                <a:gd name="connsiteX98" fmla="*/ 1602318 w 1800266"/>
                <a:gd name="connsiteY98" fmla="*/ 352338 h 1308683"/>
                <a:gd name="connsiteX99" fmla="*/ 1669430 w 1800266"/>
                <a:gd name="connsiteY99" fmla="*/ 704675 h 1308683"/>
                <a:gd name="connsiteX100" fmla="*/ 1551984 w 1800266"/>
                <a:gd name="connsiteY100" fmla="*/ 671119 h 1308683"/>
                <a:gd name="connsiteX101" fmla="*/ 1249980 w 1800266"/>
                <a:gd name="connsiteY101" fmla="*/ 469784 h 1308683"/>
                <a:gd name="connsiteX102" fmla="*/ 1233202 w 1800266"/>
                <a:gd name="connsiteY102" fmla="*/ 377505 h 1308683"/>
                <a:gd name="connsiteX103" fmla="*/ 1409371 w 1800266"/>
                <a:gd name="connsiteY103" fmla="*/ 402672 h 1308683"/>
                <a:gd name="connsiteX104" fmla="*/ 1602318 w 1800266"/>
                <a:gd name="connsiteY104" fmla="*/ 855677 h 1308683"/>
                <a:gd name="connsiteX105" fmla="*/ 1384204 w 1800266"/>
                <a:gd name="connsiteY105" fmla="*/ 880844 h 1308683"/>
                <a:gd name="connsiteX106" fmla="*/ 830530 w 1800266"/>
                <a:gd name="connsiteY106" fmla="*/ 847288 h 1308683"/>
                <a:gd name="connsiteX107" fmla="*/ 755030 w 1800266"/>
                <a:gd name="connsiteY107" fmla="*/ 830510 h 1308683"/>
                <a:gd name="connsiteX108" fmla="*/ 830530 w 1800266"/>
                <a:gd name="connsiteY108" fmla="*/ 822121 h 1308683"/>
                <a:gd name="connsiteX109" fmla="*/ 1040255 w 1800266"/>
                <a:gd name="connsiteY109" fmla="*/ 855677 h 1308683"/>
                <a:gd name="connsiteX110" fmla="*/ 981532 w 1800266"/>
                <a:gd name="connsiteY110" fmla="*/ 897622 h 1308683"/>
                <a:gd name="connsiteX111" fmla="*/ 897642 w 1800266"/>
                <a:gd name="connsiteY111" fmla="*/ 906011 h 1308683"/>
                <a:gd name="connsiteX112" fmla="*/ 1006699 w 1800266"/>
                <a:gd name="connsiteY112" fmla="*/ 889233 h 1308683"/>
                <a:gd name="connsiteX113" fmla="*/ 1098978 w 1800266"/>
                <a:gd name="connsiteY113" fmla="*/ 897622 h 1308683"/>
                <a:gd name="connsiteX114" fmla="*/ 830530 w 1800266"/>
                <a:gd name="connsiteY114" fmla="*/ 1006679 h 1308683"/>
                <a:gd name="connsiteX115" fmla="*/ 964754 w 1800266"/>
                <a:gd name="connsiteY115" fmla="*/ 1040235 h 1308683"/>
                <a:gd name="connsiteX116" fmla="*/ 947976 w 1800266"/>
                <a:gd name="connsiteY116" fmla="*/ 1149292 h 1308683"/>
                <a:gd name="connsiteX117" fmla="*/ 956365 w 1800266"/>
                <a:gd name="connsiteY117" fmla="*/ 1124125 h 1308683"/>
                <a:gd name="connsiteX118" fmla="*/ 1006699 w 1800266"/>
                <a:gd name="connsiteY118" fmla="*/ 1132514 h 1308683"/>
                <a:gd name="connsiteX119" fmla="*/ 855697 w 1800266"/>
                <a:gd name="connsiteY119" fmla="*/ 1233182 h 1308683"/>
                <a:gd name="connsiteX120" fmla="*/ 520138 w 1800266"/>
                <a:gd name="connsiteY120" fmla="*/ 1224793 h 1308683"/>
                <a:gd name="connsiteX121" fmla="*/ 562083 w 1800266"/>
                <a:gd name="connsiteY121" fmla="*/ 1132514 h 1308683"/>
                <a:gd name="connsiteX122" fmla="*/ 780197 w 1800266"/>
                <a:gd name="connsiteY122" fmla="*/ 1124125 h 1308683"/>
                <a:gd name="connsiteX123" fmla="*/ 872475 w 1800266"/>
                <a:gd name="connsiteY123" fmla="*/ 1140903 h 1308683"/>
                <a:gd name="connsiteX124" fmla="*/ 838919 w 1800266"/>
                <a:gd name="connsiteY124" fmla="*/ 1216404 h 1308683"/>
                <a:gd name="connsiteX125" fmla="*/ 755030 w 1800266"/>
                <a:gd name="connsiteY125" fmla="*/ 1015068 h 1308683"/>
                <a:gd name="connsiteX126" fmla="*/ 830530 w 1800266"/>
                <a:gd name="connsiteY126" fmla="*/ 964734 h 1308683"/>
                <a:gd name="connsiteX127" fmla="*/ 855697 w 1800266"/>
                <a:gd name="connsiteY127" fmla="*/ 1040235 h 1308683"/>
                <a:gd name="connsiteX128" fmla="*/ 822141 w 1800266"/>
                <a:gd name="connsiteY128" fmla="*/ 1006679 h 1308683"/>
                <a:gd name="connsiteX129" fmla="*/ 872475 w 1800266"/>
                <a:gd name="connsiteY129" fmla="*/ 956345 h 1308683"/>
                <a:gd name="connsiteX130" fmla="*/ 1090589 w 1800266"/>
                <a:gd name="connsiteY130" fmla="*/ 1057013 h 1308683"/>
                <a:gd name="connsiteX131" fmla="*/ 1174479 w 1800266"/>
                <a:gd name="connsiteY131" fmla="*/ 1208015 h 1308683"/>
                <a:gd name="connsiteX132" fmla="*/ 1124145 w 1800266"/>
                <a:gd name="connsiteY132" fmla="*/ 1191237 h 1308683"/>
                <a:gd name="connsiteX133" fmla="*/ 1216424 w 1800266"/>
                <a:gd name="connsiteY133" fmla="*/ 1199626 h 1308683"/>
                <a:gd name="connsiteX134" fmla="*/ 1350648 w 1800266"/>
                <a:gd name="connsiteY134" fmla="*/ 1149292 h 1308683"/>
                <a:gd name="connsiteX135" fmla="*/ 1115756 w 1800266"/>
                <a:gd name="connsiteY135" fmla="*/ 1023457 h 1308683"/>
                <a:gd name="connsiteX136" fmla="*/ 713085 w 1800266"/>
                <a:gd name="connsiteY136" fmla="*/ 1015068 h 1308683"/>
                <a:gd name="connsiteX137" fmla="*/ 805364 w 1800266"/>
                <a:gd name="connsiteY137" fmla="*/ 1057013 h 1308683"/>
                <a:gd name="connsiteX138" fmla="*/ 1057033 w 1800266"/>
                <a:gd name="connsiteY138" fmla="*/ 1065402 h 1308683"/>
                <a:gd name="connsiteX139" fmla="*/ 1216424 w 1800266"/>
                <a:gd name="connsiteY139" fmla="*/ 1006679 h 1308683"/>
                <a:gd name="connsiteX140" fmla="*/ 1308703 w 1800266"/>
                <a:gd name="connsiteY140" fmla="*/ 947956 h 1308683"/>
                <a:gd name="connsiteX141" fmla="*/ 1308703 w 1800266"/>
                <a:gd name="connsiteY141" fmla="*/ 746620 h 1308683"/>
                <a:gd name="connsiteX142" fmla="*/ 1258369 w 1800266"/>
                <a:gd name="connsiteY142" fmla="*/ 738231 h 1308683"/>
                <a:gd name="connsiteX143" fmla="*/ 1300314 w 1800266"/>
                <a:gd name="connsiteY143" fmla="*/ 780176 h 1308683"/>
                <a:gd name="connsiteX144" fmla="*/ 1367426 w 1800266"/>
                <a:gd name="connsiteY144" fmla="*/ 645952 h 1308683"/>
                <a:gd name="connsiteX145" fmla="*/ 1342259 w 1800266"/>
                <a:gd name="connsiteY145" fmla="*/ 570451 h 1308683"/>
                <a:gd name="connsiteX146" fmla="*/ 1325481 w 1800266"/>
                <a:gd name="connsiteY146" fmla="*/ 545284 h 1308683"/>
                <a:gd name="connsiteX147" fmla="*/ 1317092 w 1800266"/>
                <a:gd name="connsiteY147" fmla="*/ 419450 h 1308683"/>
                <a:gd name="connsiteX148" fmla="*/ 1266758 w 1800266"/>
                <a:gd name="connsiteY148" fmla="*/ 327171 h 1308683"/>
                <a:gd name="connsiteX149" fmla="*/ 1233202 w 1800266"/>
                <a:gd name="connsiteY149" fmla="*/ 176169 h 1308683"/>
                <a:gd name="connsiteX150" fmla="*/ 1006699 w 1800266"/>
                <a:gd name="connsiteY150" fmla="*/ 92279 h 1308683"/>
                <a:gd name="connsiteX151" fmla="*/ 989921 w 1800266"/>
                <a:gd name="connsiteY151" fmla="*/ 125835 h 1308683"/>
                <a:gd name="connsiteX152" fmla="*/ 947976 w 1800266"/>
                <a:gd name="connsiteY152" fmla="*/ 92279 h 1308683"/>
                <a:gd name="connsiteX153" fmla="*/ 847308 w 1800266"/>
                <a:gd name="connsiteY153" fmla="*/ 67112 h 1308683"/>
                <a:gd name="connsiteX154" fmla="*/ 788586 w 1800266"/>
                <a:gd name="connsiteY154" fmla="*/ 83890 h 1308683"/>
                <a:gd name="connsiteX155" fmla="*/ 805364 w 1800266"/>
                <a:gd name="connsiteY155" fmla="*/ 109057 h 1308683"/>
                <a:gd name="connsiteX156" fmla="*/ 838919 w 1800266"/>
                <a:gd name="connsiteY156" fmla="*/ 117446 h 1308683"/>
                <a:gd name="connsiteX157" fmla="*/ 813752 w 1800266"/>
                <a:gd name="connsiteY157" fmla="*/ 75501 h 1308683"/>
                <a:gd name="connsiteX158" fmla="*/ 721474 w 1800266"/>
                <a:gd name="connsiteY158" fmla="*/ 125835 h 1308683"/>
                <a:gd name="connsiteX159" fmla="*/ 713085 w 1800266"/>
                <a:gd name="connsiteY159" fmla="*/ 58723 h 1308683"/>
                <a:gd name="connsiteX160" fmla="*/ 704696 w 1800266"/>
                <a:gd name="connsiteY160" fmla="*/ 8389 h 1308683"/>
                <a:gd name="connsiteX161" fmla="*/ 679529 w 1800266"/>
                <a:gd name="connsiteY161" fmla="*/ 0 h 1308683"/>
                <a:gd name="connsiteX162" fmla="*/ 553694 w 1800266"/>
                <a:gd name="connsiteY162" fmla="*/ 243281 h 1308683"/>
                <a:gd name="connsiteX163" fmla="*/ 771808 w 1800266"/>
                <a:gd name="connsiteY163" fmla="*/ 318782 h 1308683"/>
                <a:gd name="connsiteX164" fmla="*/ 1182868 w 1800266"/>
                <a:gd name="connsiteY164" fmla="*/ 293615 h 1308683"/>
                <a:gd name="connsiteX165" fmla="*/ 1249980 w 1800266"/>
                <a:gd name="connsiteY165" fmla="*/ 268448 h 1308683"/>
                <a:gd name="connsiteX166" fmla="*/ 1023477 w 1800266"/>
                <a:gd name="connsiteY166" fmla="*/ 310393 h 1308683"/>
                <a:gd name="connsiteX167" fmla="*/ 897642 w 1800266"/>
                <a:gd name="connsiteY167" fmla="*/ 654341 h 1308683"/>
                <a:gd name="connsiteX168" fmla="*/ 981532 w 1800266"/>
                <a:gd name="connsiteY168" fmla="*/ 687897 h 1308683"/>
                <a:gd name="connsiteX169" fmla="*/ 989921 w 1800266"/>
                <a:gd name="connsiteY169" fmla="*/ 813732 h 1308683"/>
                <a:gd name="connsiteX170" fmla="*/ 1006699 w 1800266"/>
                <a:gd name="connsiteY170" fmla="*/ 838899 h 1308683"/>
                <a:gd name="connsiteX171" fmla="*/ 998310 w 1800266"/>
                <a:gd name="connsiteY171" fmla="*/ 964734 h 1308683"/>
                <a:gd name="connsiteX172" fmla="*/ 1015088 w 1800266"/>
                <a:gd name="connsiteY172" fmla="*/ 1082180 h 1308683"/>
                <a:gd name="connsiteX173" fmla="*/ 1040255 w 1800266"/>
                <a:gd name="connsiteY173" fmla="*/ 1157681 h 1308683"/>
                <a:gd name="connsiteX174" fmla="*/ 1048644 w 1800266"/>
                <a:gd name="connsiteY174" fmla="*/ 1182848 h 1308683"/>
                <a:gd name="connsiteX175" fmla="*/ 1006699 w 1800266"/>
                <a:gd name="connsiteY175" fmla="*/ 1224793 h 1308683"/>
                <a:gd name="connsiteX176" fmla="*/ 847308 w 1800266"/>
                <a:gd name="connsiteY176" fmla="*/ 1199626 h 1308683"/>
                <a:gd name="connsiteX177" fmla="*/ 906031 w 1800266"/>
                <a:gd name="connsiteY177" fmla="*/ 1233182 h 1308683"/>
                <a:gd name="connsiteX178" fmla="*/ 897642 w 1800266"/>
                <a:gd name="connsiteY178" fmla="*/ 1266738 h 1308683"/>
                <a:gd name="connsiteX179" fmla="*/ 880864 w 1800266"/>
                <a:gd name="connsiteY179" fmla="*/ 1308683 h 1308683"/>
                <a:gd name="connsiteX180" fmla="*/ 771808 w 1800266"/>
                <a:gd name="connsiteY180" fmla="*/ 1249960 h 1308683"/>
                <a:gd name="connsiteX181" fmla="*/ 738252 w 1800266"/>
                <a:gd name="connsiteY181" fmla="*/ 1199626 h 1308683"/>
                <a:gd name="connsiteX182" fmla="*/ 729863 w 1800266"/>
                <a:gd name="connsiteY182" fmla="*/ 1124125 h 130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800266" h="1308683">
                  <a:moveTo>
                    <a:pt x="427859" y="1015068"/>
                  </a:moveTo>
                  <a:cubicBezTo>
                    <a:pt x="431708" y="985819"/>
                    <a:pt x="374795" y="679508"/>
                    <a:pt x="520138" y="679508"/>
                  </a:cubicBezTo>
                  <a:cubicBezTo>
                    <a:pt x="540496" y="679508"/>
                    <a:pt x="559287" y="690693"/>
                    <a:pt x="578861" y="696286"/>
                  </a:cubicBezTo>
                  <a:cubicBezTo>
                    <a:pt x="623402" y="740827"/>
                    <a:pt x="713401" y="807235"/>
                    <a:pt x="587250" y="889233"/>
                  </a:cubicBezTo>
                  <a:cubicBezTo>
                    <a:pt x="547948" y="914779"/>
                    <a:pt x="497767" y="861270"/>
                    <a:pt x="453026" y="847288"/>
                  </a:cubicBezTo>
                  <a:cubicBezTo>
                    <a:pt x="458237" y="823839"/>
                    <a:pt x="453732" y="761882"/>
                    <a:pt x="494971" y="755009"/>
                  </a:cubicBezTo>
                  <a:cubicBezTo>
                    <a:pt x="503693" y="753555"/>
                    <a:pt x="511749" y="760602"/>
                    <a:pt x="520138" y="763398"/>
                  </a:cubicBezTo>
                  <a:cubicBezTo>
                    <a:pt x="528527" y="788565"/>
                    <a:pt x="547340" y="812449"/>
                    <a:pt x="545305" y="838899"/>
                  </a:cubicBezTo>
                  <a:cubicBezTo>
                    <a:pt x="544092" y="854671"/>
                    <a:pt x="527513" y="873769"/>
                    <a:pt x="511749" y="872455"/>
                  </a:cubicBezTo>
                  <a:cubicBezTo>
                    <a:pt x="453562" y="867606"/>
                    <a:pt x="399896" y="838899"/>
                    <a:pt x="343969" y="822121"/>
                  </a:cubicBezTo>
                  <a:cubicBezTo>
                    <a:pt x="307617" y="791361"/>
                    <a:pt x="266037" y="765882"/>
                    <a:pt x="234912" y="729842"/>
                  </a:cubicBezTo>
                  <a:cubicBezTo>
                    <a:pt x="162108" y="645543"/>
                    <a:pt x="194520" y="641520"/>
                    <a:pt x="176189" y="545284"/>
                  </a:cubicBezTo>
                  <a:cubicBezTo>
                    <a:pt x="170726" y="516605"/>
                    <a:pt x="159411" y="489358"/>
                    <a:pt x="151022" y="461395"/>
                  </a:cubicBezTo>
                  <a:cubicBezTo>
                    <a:pt x="159411" y="453006"/>
                    <a:pt x="164346" y="436925"/>
                    <a:pt x="176189" y="436228"/>
                  </a:cubicBezTo>
                  <a:cubicBezTo>
                    <a:pt x="285129" y="429820"/>
                    <a:pt x="287587" y="448470"/>
                    <a:pt x="360747" y="503340"/>
                  </a:cubicBezTo>
                  <a:cubicBezTo>
                    <a:pt x="355154" y="522914"/>
                    <a:pt x="356183" y="545776"/>
                    <a:pt x="343969" y="562062"/>
                  </a:cubicBezTo>
                  <a:cubicBezTo>
                    <a:pt x="330061" y="580605"/>
                    <a:pt x="280313" y="564431"/>
                    <a:pt x="268468" y="562062"/>
                  </a:cubicBezTo>
                  <a:cubicBezTo>
                    <a:pt x="218994" y="512589"/>
                    <a:pt x="131125" y="462757"/>
                    <a:pt x="201356" y="369116"/>
                  </a:cubicBezTo>
                  <a:cubicBezTo>
                    <a:pt x="226911" y="335042"/>
                    <a:pt x="279653" y="335560"/>
                    <a:pt x="318802" y="318782"/>
                  </a:cubicBezTo>
                  <a:cubicBezTo>
                    <a:pt x="419470" y="341153"/>
                    <a:pt x="528569" y="339776"/>
                    <a:pt x="620806" y="385894"/>
                  </a:cubicBezTo>
                  <a:cubicBezTo>
                    <a:pt x="648769" y="399876"/>
                    <a:pt x="668502" y="482811"/>
                    <a:pt x="637584" y="478173"/>
                  </a:cubicBezTo>
                  <a:cubicBezTo>
                    <a:pt x="500101" y="457551"/>
                    <a:pt x="374787" y="265102"/>
                    <a:pt x="302024" y="176169"/>
                  </a:cubicBezTo>
                  <a:cubicBezTo>
                    <a:pt x="319268" y="124436"/>
                    <a:pt x="317376" y="104282"/>
                    <a:pt x="427859" y="142613"/>
                  </a:cubicBezTo>
                  <a:cubicBezTo>
                    <a:pt x="531835" y="178686"/>
                    <a:pt x="624030" y="242457"/>
                    <a:pt x="721474" y="293615"/>
                  </a:cubicBezTo>
                  <a:cubicBezTo>
                    <a:pt x="735911" y="301194"/>
                    <a:pt x="779724" y="318782"/>
                    <a:pt x="763419" y="318782"/>
                  </a:cubicBezTo>
                  <a:cubicBezTo>
                    <a:pt x="709630" y="318782"/>
                    <a:pt x="657158" y="302004"/>
                    <a:pt x="604028" y="293615"/>
                  </a:cubicBezTo>
                  <a:cubicBezTo>
                    <a:pt x="581657" y="276837"/>
                    <a:pt x="552952" y="266189"/>
                    <a:pt x="536916" y="243281"/>
                  </a:cubicBezTo>
                  <a:cubicBezTo>
                    <a:pt x="530304" y="233836"/>
                    <a:pt x="533775" y="209725"/>
                    <a:pt x="545305" y="209725"/>
                  </a:cubicBezTo>
                  <a:cubicBezTo>
                    <a:pt x="713457" y="209725"/>
                    <a:pt x="880864" y="232096"/>
                    <a:pt x="1048644" y="243281"/>
                  </a:cubicBezTo>
                  <a:cubicBezTo>
                    <a:pt x="1068218" y="274041"/>
                    <a:pt x="1100845" y="299688"/>
                    <a:pt x="1107367" y="335560"/>
                  </a:cubicBezTo>
                  <a:cubicBezTo>
                    <a:pt x="1113070" y="366929"/>
                    <a:pt x="1109681" y="444004"/>
                    <a:pt x="1082200" y="427839"/>
                  </a:cubicBezTo>
                  <a:cubicBezTo>
                    <a:pt x="1021368" y="392055"/>
                    <a:pt x="1003903" y="310393"/>
                    <a:pt x="964754" y="251670"/>
                  </a:cubicBezTo>
                  <a:cubicBezTo>
                    <a:pt x="956365" y="220910"/>
                    <a:pt x="936939" y="191164"/>
                    <a:pt x="939587" y="159391"/>
                  </a:cubicBezTo>
                  <a:cubicBezTo>
                    <a:pt x="940544" y="147901"/>
                    <a:pt x="962068" y="147796"/>
                    <a:pt x="973143" y="151002"/>
                  </a:cubicBezTo>
                  <a:cubicBezTo>
                    <a:pt x="1069990" y="179037"/>
                    <a:pt x="1163294" y="218114"/>
                    <a:pt x="1258369" y="251670"/>
                  </a:cubicBezTo>
                  <a:cubicBezTo>
                    <a:pt x="1297518" y="282430"/>
                    <a:pt x="1367949" y="294787"/>
                    <a:pt x="1375815" y="343949"/>
                  </a:cubicBezTo>
                  <a:cubicBezTo>
                    <a:pt x="1383416" y="391455"/>
                    <a:pt x="1338184" y="448178"/>
                    <a:pt x="1291925" y="461395"/>
                  </a:cubicBezTo>
                  <a:cubicBezTo>
                    <a:pt x="1149016" y="502226"/>
                    <a:pt x="995514" y="483766"/>
                    <a:pt x="847308" y="494951"/>
                  </a:cubicBezTo>
                  <a:cubicBezTo>
                    <a:pt x="651565" y="492155"/>
                    <a:pt x="455408" y="473540"/>
                    <a:pt x="260079" y="486562"/>
                  </a:cubicBezTo>
                  <a:cubicBezTo>
                    <a:pt x="148160" y="494023"/>
                    <a:pt x="485203" y="492096"/>
                    <a:pt x="595639" y="511729"/>
                  </a:cubicBezTo>
                  <a:cubicBezTo>
                    <a:pt x="615107" y="515190"/>
                    <a:pt x="623602" y="539692"/>
                    <a:pt x="637584" y="553673"/>
                  </a:cubicBezTo>
                  <a:cubicBezTo>
                    <a:pt x="629452" y="594331"/>
                    <a:pt x="635678" y="623114"/>
                    <a:pt x="570472" y="620785"/>
                  </a:cubicBezTo>
                  <a:cubicBezTo>
                    <a:pt x="510731" y="618651"/>
                    <a:pt x="335186" y="578361"/>
                    <a:pt x="394303" y="587229"/>
                  </a:cubicBezTo>
                  <a:cubicBezTo>
                    <a:pt x="621166" y="621259"/>
                    <a:pt x="847308" y="659934"/>
                    <a:pt x="1073811" y="696286"/>
                  </a:cubicBezTo>
                  <a:cubicBezTo>
                    <a:pt x="1149312" y="724249"/>
                    <a:pt x="1228301" y="744169"/>
                    <a:pt x="1300314" y="780176"/>
                  </a:cubicBezTo>
                  <a:cubicBezTo>
                    <a:pt x="1308223" y="784131"/>
                    <a:pt x="1300688" y="804159"/>
                    <a:pt x="1291925" y="805343"/>
                  </a:cubicBezTo>
                  <a:cubicBezTo>
                    <a:pt x="1192010" y="818845"/>
                    <a:pt x="1090589" y="816528"/>
                    <a:pt x="989921" y="822121"/>
                  </a:cubicBezTo>
                  <a:cubicBezTo>
                    <a:pt x="847308" y="816528"/>
                    <a:pt x="704805" y="805343"/>
                    <a:pt x="562083" y="805343"/>
                  </a:cubicBezTo>
                  <a:cubicBezTo>
                    <a:pt x="549577" y="805343"/>
                    <a:pt x="590046" y="810936"/>
                    <a:pt x="595639" y="822121"/>
                  </a:cubicBezTo>
                  <a:cubicBezTo>
                    <a:pt x="608392" y="847627"/>
                    <a:pt x="606824" y="878048"/>
                    <a:pt x="612417" y="906011"/>
                  </a:cubicBezTo>
                  <a:cubicBezTo>
                    <a:pt x="595639" y="914400"/>
                    <a:pt x="580748" y="933045"/>
                    <a:pt x="562083" y="931178"/>
                  </a:cubicBezTo>
                  <a:cubicBezTo>
                    <a:pt x="405998" y="915570"/>
                    <a:pt x="381341" y="892077"/>
                    <a:pt x="268468" y="830510"/>
                  </a:cubicBezTo>
                  <a:cubicBezTo>
                    <a:pt x="411083" y="687895"/>
                    <a:pt x="374750" y="706656"/>
                    <a:pt x="796975" y="855677"/>
                  </a:cubicBezTo>
                  <a:cubicBezTo>
                    <a:pt x="832841" y="868336"/>
                    <a:pt x="752234" y="917196"/>
                    <a:pt x="729863" y="947956"/>
                  </a:cubicBezTo>
                  <a:cubicBezTo>
                    <a:pt x="667609" y="936970"/>
                    <a:pt x="572163" y="955566"/>
                    <a:pt x="553694" y="872455"/>
                  </a:cubicBezTo>
                  <a:cubicBezTo>
                    <a:pt x="551507" y="862613"/>
                    <a:pt x="564879" y="855677"/>
                    <a:pt x="570472" y="847288"/>
                  </a:cubicBezTo>
                  <a:cubicBezTo>
                    <a:pt x="678293" y="860766"/>
                    <a:pt x="775796" y="833406"/>
                    <a:pt x="763419" y="1006679"/>
                  </a:cubicBezTo>
                  <a:cubicBezTo>
                    <a:pt x="760587" y="1046321"/>
                    <a:pt x="713085" y="1068198"/>
                    <a:pt x="687918" y="1098958"/>
                  </a:cubicBezTo>
                  <a:cubicBezTo>
                    <a:pt x="559287" y="1065402"/>
                    <a:pt x="425969" y="1046350"/>
                    <a:pt x="302024" y="998290"/>
                  </a:cubicBezTo>
                  <a:cubicBezTo>
                    <a:pt x="282168" y="990591"/>
                    <a:pt x="257470" y="948379"/>
                    <a:pt x="276857" y="939567"/>
                  </a:cubicBezTo>
                  <a:cubicBezTo>
                    <a:pt x="340956" y="910431"/>
                    <a:pt x="416674" y="922789"/>
                    <a:pt x="486582" y="914400"/>
                  </a:cubicBezTo>
                  <a:cubicBezTo>
                    <a:pt x="590046" y="947956"/>
                    <a:pt x="701998" y="962057"/>
                    <a:pt x="796975" y="1015068"/>
                  </a:cubicBezTo>
                  <a:cubicBezTo>
                    <a:pt x="829734" y="1033352"/>
                    <a:pt x="876754" y="1092489"/>
                    <a:pt x="847308" y="1115736"/>
                  </a:cubicBezTo>
                  <a:cubicBezTo>
                    <a:pt x="792045" y="1159365"/>
                    <a:pt x="707492" y="1132514"/>
                    <a:pt x="637584" y="1140903"/>
                  </a:cubicBezTo>
                  <a:cubicBezTo>
                    <a:pt x="607430" y="1131480"/>
                    <a:pt x="86731" y="1007552"/>
                    <a:pt x="25187" y="880844"/>
                  </a:cubicBezTo>
                  <a:cubicBezTo>
                    <a:pt x="0" y="828989"/>
                    <a:pt x="40550" y="746857"/>
                    <a:pt x="92299" y="721453"/>
                  </a:cubicBezTo>
                  <a:cubicBezTo>
                    <a:pt x="211974" y="662703"/>
                    <a:pt x="355154" y="676712"/>
                    <a:pt x="486582" y="654341"/>
                  </a:cubicBezTo>
                  <a:cubicBezTo>
                    <a:pt x="573268" y="657137"/>
                    <a:pt x="661395" y="646746"/>
                    <a:pt x="746641" y="662730"/>
                  </a:cubicBezTo>
                  <a:cubicBezTo>
                    <a:pt x="760655" y="665358"/>
                    <a:pt x="763585" y="693268"/>
                    <a:pt x="755030" y="704675"/>
                  </a:cubicBezTo>
                  <a:cubicBezTo>
                    <a:pt x="748112" y="713899"/>
                    <a:pt x="732659" y="699082"/>
                    <a:pt x="721474" y="696286"/>
                  </a:cubicBezTo>
                  <a:cubicBezTo>
                    <a:pt x="713085" y="654341"/>
                    <a:pt x="696307" y="613227"/>
                    <a:pt x="696307" y="570451"/>
                  </a:cubicBezTo>
                  <a:cubicBezTo>
                    <a:pt x="696307" y="384723"/>
                    <a:pt x="873305" y="446208"/>
                    <a:pt x="1040255" y="411061"/>
                  </a:cubicBezTo>
                  <a:cubicBezTo>
                    <a:pt x="1197096" y="515622"/>
                    <a:pt x="1216424" y="475043"/>
                    <a:pt x="1216424" y="671119"/>
                  </a:cubicBezTo>
                  <a:cubicBezTo>
                    <a:pt x="1216424" y="681201"/>
                    <a:pt x="1199646" y="682304"/>
                    <a:pt x="1191257" y="687897"/>
                  </a:cubicBezTo>
                  <a:cubicBezTo>
                    <a:pt x="1088448" y="613127"/>
                    <a:pt x="1058283" y="624443"/>
                    <a:pt x="1073811" y="461395"/>
                  </a:cubicBezTo>
                  <a:cubicBezTo>
                    <a:pt x="1075239" y="446404"/>
                    <a:pt x="1101774" y="450210"/>
                    <a:pt x="1115756" y="444617"/>
                  </a:cubicBezTo>
                  <a:cubicBezTo>
                    <a:pt x="1174479" y="503340"/>
                    <a:pt x="1242402" y="554120"/>
                    <a:pt x="1291925" y="620785"/>
                  </a:cubicBezTo>
                  <a:cubicBezTo>
                    <a:pt x="1316715" y="654155"/>
                    <a:pt x="1372582" y="723083"/>
                    <a:pt x="1333870" y="738231"/>
                  </a:cubicBezTo>
                  <a:cubicBezTo>
                    <a:pt x="1259803" y="767214"/>
                    <a:pt x="1177275" y="710268"/>
                    <a:pt x="1098978" y="696286"/>
                  </a:cubicBezTo>
                  <a:cubicBezTo>
                    <a:pt x="1082200" y="682304"/>
                    <a:pt x="1026815" y="653637"/>
                    <a:pt x="1048644" y="654341"/>
                  </a:cubicBezTo>
                  <a:cubicBezTo>
                    <a:pt x="1341714" y="663795"/>
                    <a:pt x="1299537" y="630301"/>
                    <a:pt x="1392593" y="746620"/>
                  </a:cubicBezTo>
                  <a:cubicBezTo>
                    <a:pt x="1378611" y="763398"/>
                    <a:pt x="1371003" y="789038"/>
                    <a:pt x="1350648" y="796954"/>
                  </a:cubicBezTo>
                  <a:cubicBezTo>
                    <a:pt x="1225202" y="845739"/>
                    <a:pt x="1224535" y="785186"/>
                    <a:pt x="1149312" y="696286"/>
                  </a:cubicBezTo>
                  <a:cubicBezTo>
                    <a:pt x="1166090" y="648748"/>
                    <a:pt x="1155926" y="578771"/>
                    <a:pt x="1199646" y="553673"/>
                  </a:cubicBezTo>
                  <a:cubicBezTo>
                    <a:pt x="1564212" y="344386"/>
                    <a:pt x="1533049" y="332325"/>
                    <a:pt x="1635874" y="486562"/>
                  </a:cubicBezTo>
                  <a:cubicBezTo>
                    <a:pt x="1624689" y="494951"/>
                    <a:pt x="1613772" y="519747"/>
                    <a:pt x="1602318" y="511729"/>
                  </a:cubicBezTo>
                  <a:cubicBezTo>
                    <a:pt x="1511167" y="447923"/>
                    <a:pt x="1567502" y="358008"/>
                    <a:pt x="1585540" y="276837"/>
                  </a:cubicBezTo>
                  <a:cubicBezTo>
                    <a:pt x="1607911" y="321578"/>
                    <a:pt x="1635708" y="363996"/>
                    <a:pt x="1652652" y="411061"/>
                  </a:cubicBezTo>
                  <a:cubicBezTo>
                    <a:pt x="1661229" y="434886"/>
                    <a:pt x="1678360" y="468089"/>
                    <a:pt x="1661041" y="486562"/>
                  </a:cubicBezTo>
                  <a:cubicBezTo>
                    <a:pt x="1627640" y="522189"/>
                    <a:pt x="1571558" y="525710"/>
                    <a:pt x="1526817" y="545284"/>
                  </a:cubicBezTo>
                  <a:cubicBezTo>
                    <a:pt x="1373019" y="514525"/>
                    <a:pt x="1214412" y="502016"/>
                    <a:pt x="1065422" y="453006"/>
                  </a:cubicBezTo>
                  <a:cubicBezTo>
                    <a:pt x="998380" y="430953"/>
                    <a:pt x="906370" y="404029"/>
                    <a:pt x="889253" y="335560"/>
                  </a:cubicBezTo>
                  <a:cubicBezTo>
                    <a:pt x="877644" y="289124"/>
                    <a:pt x="984328" y="324375"/>
                    <a:pt x="1031866" y="318782"/>
                  </a:cubicBezTo>
                  <a:cubicBezTo>
                    <a:pt x="1079404" y="355134"/>
                    <a:pt x="1141788" y="377713"/>
                    <a:pt x="1174479" y="427839"/>
                  </a:cubicBezTo>
                  <a:cubicBezTo>
                    <a:pt x="1190057" y="451725"/>
                    <a:pt x="1182936" y="525011"/>
                    <a:pt x="1157701" y="511729"/>
                  </a:cubicBezTo>
                  <a:cubicBezTo>
                    <a:pt x="1092748" y="477543"/>
                    <a:pt x="1062626" y="399876"/>
                    <a:pt x="1015088" y="343949"/>
                  </a:cubicBezTo>
                  <a:cubicBezTo>
                    <a:pt x="1006699" y="304800"/>
                    <a:pt x="958496" y="251312"/>
                    <a:pt x="989921" y="226503"/>
                  </a:cubicBezTo>
                  <a:cubicBezTo>
                    <a:pt x="1038256" y="188344"/>
                    <a:pt x="1114156" y="205719"/>
                    <a:pt x="1174479" y="218114"/>
                  </a:cubicBezTo>
                  <a:cubicBezTo>
                    <a:pt x="1320887" y="248198"/>
                    <a:pt x="1459705" y="307597"/>
                    <a:pt x="1602318" y="352338"/>
                  </a:cubicBezTo>
                  <a:cubicBezTo>
                    <a:pt x="1612306" y="373083"/>
                    <a:pt x="1800266" y="628928"/>
                    <a:pt x="1669430" y="704675"/>
                  </a:cubicBezTo>
                  <a:cubicBezTo>
                    <a:pt x="1634194" y="725075"/>
                    <a:pt x="1591133" y="682304"/>
                    <a:pt x="1551984" y="671119"/>
                  </a:cubicBezTo>
                  <a:cubicBezTo>
                    <a:pt x="1451316" y="604007"/>
                    <a:pt x="1338972" y="551750"/>
                    <a:pt x="1249980" y="469784"/>
                  </a:cubicBezTo>
                  <a:cubicBezTo>
                    <a:pt x="1226984" y="448603"/>
                    <a:pt x="1204388" y="389637"/>
                    <a:pt x="1233202" y="377505"/>
                  </a:cubicBezTo>
                  <a:cubicBezTo>
                    <a:pt x="1287873" y="354486"/>
                    <a:pt x="1350648" y="394283"/>
                    <a:pt x="1409371" y="402672"/>
                  </a:cubicBezTo>
                  <a:cubicBezTo>
                    <a:pt x="1469769" y="467384"/>
                    <a:pt x="1799854" y="683630"/>
                    <a:pt x="1602318" y="855677"/>
                  </a:cubicBezTo>
                  <a:cubicBezTo>
                    <a:pt x="1547129" y="903745"/>
                    <a:pt x="1456909" y="872455"/>
                    <a:pt x="1384204" y="880844"/>
                  </a:cubicBezTo>
                  <a:lnTo>
                    <a:pt x="830530" y="847288"/>
                  </a:lnTo>
                  <a:cubicBezTo>
                    <a:pt x="804832" y="845232"/>
                    <a:pt x="755030" y="856291"/>
                    <a:pt x="755030" y="830510"/>
                  </a:cubicBezTo>
                  <a:cubicBezTo>
                    <a:pt x="755030" y="805188"/>
                    <a:pt x="805363" y="824917"/>
                    <a:pt x="830530" y="822121"/>
                  </a:cubicBezTo>
                  <a:cubicBezTo>
                    <a:pt x="900438" y="833306"/>
                    <a:pt x="976932" y="824015"/>
                    <a:pt x="1040255" y="855677"/>
                  </a:cubicBezTo>
                  <a:cubicBezTo>
                    <a:pt x="1061770" y="866435"/>
                    <a:pt x="1004216" y="889616"/>
                    <a:pt x="981532" y="897622"/>
                  </a:cubicBezTo>
                  <a:cubicBezTo>
                    <a:pt x="955031" y="906975"/>
                    <a:pt x="870981" y="914898"/>
                    <a:pt x="897642" y="906011"/>
                  </a:cubicBezTo>
                  <a:cubicBezTo>
                    <a:pt x="932535" y="894380"/>
                    <a:pt x="970347" y="894826"/>
                    <a:pt x="1006699" y="889233"/>
                  </a:cubicBezTo>
                  <a:cubicBezTo>
                    <a:pt x="1037459" y="892029"/>
                    <a:pt x="1117810" y="873141"/>
                    <a:pt x="1098978" y="897622"/>
                  </a:cubicBezTo>
                  <a:cubicBezTo>
                    <a:pt x="1018307" y="1002494"/>
                    <a:pt x="934308" y="997245"/>
                    <a:pt x="830530" y="1006679"/>
                  </a:cubicBezTo>
                  <a:cubicBezTo>
                    <a:pt x="871960" y="965249"/>
                    <a:pt x="903555" y="911718"/>
                    <a:pt x="964754" y="1040235"/>
                  </a:cubicBezTo>
                  <a:cubicBezTo>
                    <a:pt x="980567" y="1073442"/>
                    <a:pt x="953569" y="1112940"/>
                    <a:pt x="947976" y="1149292"/>
                  </a:cubicBezTo>
                  <a:cubicBezTo>
                    <a:pt x="938010" y="1145970"/>
                    <a:pt x="876624" y="1132099"/>
                    <a:pt x="956365" y="1124125"/>
                  </a:cubicBezTo>
                  <a:cubicBezTo>
                    <a:pt x="973290" y="1122432"/>
                    <a:pt x="989921" y="1129718"/>
                    <a:pt x="1006699" y="1132514"/>
                  </a:cubicBezTo>
                  <a:cubicBezTo>
                    <a:pt x="956365" y="1166070"/>
                    <a:pt x="915131" y="1221910"/>
                    <a:pt x="855697" y="1233182"/>
                  </a:cubicBezTo>
                  <a:cubicBezTo>
                    <a:pt x="745769" y="1254031"/>
                    <a:pt x="625978" y="1261081"/>
                    <a:pt x="520138" y="1224793"/>
                  </a:cubicBezTo>
                  <a:cubicBezTo>
                    <a:pt x="488176" y="1213835"/>
                    <a:pt x="530573" y="1144711"/>
                    <a:pt x="562083" y="1132514"/>
                  </a:cubicBezTo>
                  <a:cubicBezTo>
                    <a:pt x="629935" y="1106249"/>
                    <a:pt x="707492" y="1126921"/>
                    <a:pt x="780197" y="1124125"/>
                  </a:cubicBezTo>
                  <a:cubicBezTo>
                    <a:pt x="810956" y="1129718"/>
                    <a:pt x="848062" y="1121373"/>
                    <a:pt x="872475" y="1140903"/>
                  </a:cubicBezTo>
                  <a:cubicBezTo>
                    <a:pt x="901195" y="1163880"/>
                    <a:pt x="848870" y="1206453"/>
                    <a:pt x="838919" y="1216404"/>
                  </a:cubicBezTo>
                  <a:cubicBezTo>
                    <a:pt x="786692" y="1157648"/>
                    <a:pt x="722223" y="1113490"/>
                    <a:pt x="755030" y="1015068"/>
                  </a:cubicBezTo>
                  <a:cubicBezTo>
                    <a:pt x="764595" y="986373"/>
                    <a:pt x="805363" y="981512"/>
                    <a:pt x="830530" y="964734"/>
                  </a:cubicBezTo>
                  <a:cubicBezTo>
                    <a:pt x="838919" y="989901"/>
                    <a:pt x="860900" y="1014222"/>
                    <a:pt x="855697" y="1040235"/>
                  </a:cubicBezTo>
                  <a:cubicBezTo>
                    <a:pt x="852595" y="1055746"/>
                    <a:pt x="819039" y="1022190"/>
                    <a:pt x="822141" y="1006679"/>
                  </a:cubicBezTo>
                  <a:cubicBezTo>
                    <a:pt x="826794" y="983412"/>
                    <a:pt x="855697" y="973123"/>
                    <a:pt x="872475" y="956345"/>
                  </a:cubicBezTo>
                  <a:cubicBezTo>
                    <a:pt x="945180" y="989901"/>
                    <a:pt x="1022795" y="1014399"/>
                    <a:pt x="1090589" y="1057013"/>
                  </a:cubicBezTo>
                  <a:cubicBezTo>
                    <a:pt x="1095467" y="1060079"/>
                    <a:pt x="1212783" y="1162050"/>
                    <a:pt x="1174479" y="1208015"/>
                  </a:cubicBezTo>
                  <a:cubicBezTo>
                    <a:pt x="1163157" y="1221601"/>
                    <a:pt x="1140923" y="1196830"/>
                    <a:pt x="1124145" y="1191237"/>
                  </a:cubicBezTo>
                  <a:cubicBezTo>
                    <a:pt x="1260272" y="1109561"/>
                    <a:pt x="1057433" y="1214080"/>
                    <a:pt x="1216424" y="1199626"/>
                  </a:cubicBezTo>
                  <a:cubicBezTo>
                    <a:pt x="1264012" y="1195300"/>
                    <a:pt x="1305907" y="1166070"/>
                    <a:pt x="1350648" y="1149292"/>
                  </a:cubicBezTo>
                  <a:cubicBezTo>
                    <a:pt x="1272351" y="1107347"/>
                    <a:pt x="1202676" y="1041756"/>
                    <a:pt x="1115756" y="1023457"/>
                  </a:cubicBezTo>
                  <a:cubicBezTo>
                    <a:pt x="984383" y="995799"/>
                    <a:pt x="846560" y="1000638"/>
                    <a:pt x="713085" y="1015068"/>
                  </a:cubicBezTo>
                  <a:cubicBezTo>
                    <a:pt x="679493" y="1018700"/>
                    <a:pt x="771932" y="1052120"/>
                    <a:pt x="805364" y="1057013"/>
                  </a:cubicBezTo>
                  <a:cubicBezTo>
                    <a:pt x="888416" y="1069167"/>
                    <a:pt x="973143" y="1062606"/>
                    <a:pt x="1057033" y="1065402"/>
                  </a:cubicBezTo>
                  <a:cubicBezTo>
                    <a:pt x="1110163" y="1045828"/>
                    <a:pt x="1170890" y="1040334"/>
                    <a:pt x="1216424" y="1006679"/>
                  </a:cubicBezTo>
                  <a:cubicBezTo>
                    <a:pt x="1320418" y="929814"/>
                    <a:pt x="1178083" y="891976"/>
                    <a:pt x="1308703" y="947956"/>
                  </a:cubicBezTo>
                  <a:cubicBezTo>
                    <a:pt x="1365784" y="876605"/>
                    <a:pt x="1377462" y="884139"/>
                    <a:pt x="1308703" y="746620"/>
                  </a:cubicBezTo>
                  <a:cubicBezTo>
                    <a:pt x="1301096" y="731406"/>
                    <a:pt x="1275147" y="741027"/>
                    <a:pt x="1258369" y="738231"/>
                  </a:cubicBezTo>
                  <a:cubicBezTo>
                    <a:pt x="1272351" y="752213"/>
                    <a:pt x="1280639" y="778209"/>
                    <a:pt x="1300314" y="780176"/>
                  </a:cubicBezTo>
                  <a:cubicBezTo>
                    <a:pt x="1354132" y="785558"/>
                    <a:pt x="1367156" y="647032"/>
                    <a:pt x="1367426" y="645952"/>
                  </a:cubicBezTo>
                  <a:cubicBezTo>
                    <a:pt x="1359037" y="620785"/>
                    <a:pt x="1352462" y="594939"/>
                    <a:pt x="1342259" y="570451"/>
                  </a:cubicBezTo>
                  <a:cubicBezTo>
                    <a:pt x="1338381" y="561144"/>
                    <a:pt x="1327139" y="555229"/>
                    <a:pt x="1325481" y="545284"/>
                  </a:cubicBezTo>
                  <a:cubicBezTo>
                    <a:pt x="1318570" y="503818"/>
                    <a:pt x="1326022" y="460528"/>
                    <a:pt x="1317092" y="419450"/>
                  </a:cubicBezTo>
                  <a:cubicBezTo>
                    <a:pt x="1310952" y="391208"/>
                    <a:pt x="1284540" y="353844"/>
                    <a:pt x="1266758" y="327171"/>
                  </a:cubicBezTo>
                  <a:cubicBezTo>
                    <a:pt x="1255573" y="276837"/>
                    <a:pt x="1256990" y="221916"/>
                    <a:pt x="1233202" y="176169"/>
                  </a:cubicBezTo>
                  <a:cubicBezTo>
                    <a:pt x="1192918" y="98700"/>
                    <a:pt x="1068319" y="102549"/>
                    <a:pt x="1006699" y="92279"/>
                  </a:cubicBezTo>
                  <a:cubicBezTo>
                    <a:pt x="1001106" y="103464"/>
                    <a:pt x="1002427" y="125835"/>
                    <a:pt x="989921" y="125835"/>
                  </a:cubicBezTo>
                  <a:cubicBezTo>
                    <a:pt x="972016" y="125835"/>
                    <a:pt x="964533" y="99096"/>
                    <a:pt x="947976" y="92279"/>
                  </a:cubicBezTo>
                  <a:cubicBezTo>
                    <a:pt x="915993" y="79109"/>
                    <a:pt x="880864" y="75501"/>
                    <a:pt x="847308" y="67112"/>
                  </a:cubicBezTo>
                  <a:cubicBezTo>
                    <a:pt x="827734" y="72705"/>
                    <a:pt x="802981" y="69495"/>
                    <a:pt x="788586" y="83890"/>
                  </a:cubicBezTo>
                  <a:cubicBezTo>
                    <a:pt x="781457" y="91019"/>
                    <a:pt x="796975" y="103464"/>
                    <a:pt x="805364" y="109057"/>
                  </a:cubicBezTo>
                  <a:cubicBezTo>
                    <a:pt x="814957" y="115452"/>
                    <a:pt x="827734" y="114650"/>
                    <a:pt x="838919" y="117446"/>
                  </a:cubicBezTo>
                  <a:cubicBezTo>
                    <a:pt x="830530" y="103464"/>
                    <a:pt x="829221" y="80657"/>
                    <a:pt x="813752" y="75501"/>
                  </a:cubicBezTo>
                  <a:cubicBezTo>
                    <a:pt x="737476" y="50076"/>
                    <a:pt x="739217" y="81478"/>
                    <a:pt x="721474" y="125835"/>
                  </a:cubicBezTo>
                  <a:cubicBezTo>
                    <a:pt x="718678" y="103464"/>
                    <a:pt x="716273" y="81041"/>
                    <a:pt x="713085" y="58723"/>
                  </a:cubicBezTo>
                  <a:cubicBezTo>
                    <a:pt x="710680" y="41885"/>
                    <a:pt x="713135" y="23157"/>
                    <a:pt x="704696" y="8389"/>
                  </a:cubicBezTo>
                  <a:cubicBezTo>
                    <a:pt x="700309" y="711"/>
                    <a:pt x="687918" y="2796"/>
                    <a:pt x="679529" y="0"/>
                  </a:cubicBezTo>
                  <a:cubicBezTo>
                    <a:pt x="611956" y="45049"/>
                    <a:pt x="472708" y="113703"/>
                    <a:pt x="553694" y="243281"/>
                  </a:cubicBezTo>
                  <a:cubicBezTo>
                    <a:pt x="594471" y="308524"/>
                    <a:pt x="699103" y="293615"/>
                    <a:pt x="771808" y="318782"/>
                  </a:cubicBezTo>
                  <a:cubicBezTo>
                    <a:pt x="908828" y="310393"/>
                    <a:pt x="1046346" y="307986"/>
                    <a:pt x="1182868" y="293615"/>
                  </a:cubicBezTo>
                  <a:cubicBezTo>
                    <a:pt x="1206629" y="291114"/>
                    <a:pt x="1273741" y="265947"/>
                    <a:pt x="1249980" y="268448"/>
                  </a:cubicBezTo>
                  <a:cubicBezTo>
                    <a:pt x="1173617" y="276486"/>
                    <a:pt x="1098978" y="296411"/>
                    <a:pt x="1023477" y="310393"/>
                  </a:cubicBezTo>
                  <a:cubicBezTo>
                    <a:pt x="941838" y="422110"/>
                    <a:pt x="791054" y="509687"/>
                    <a:pt x="897642" y="654341"/>
                  </a:cubicBezTo>
                  <a:cubicBezTo>
                    <a:pt x="915508" y="678587"/>
                    <a:pt x="953569" y="676712"/>
                    <a:pt x="981532" y="687897"/>
                  </a:cubicBezTo>
                  <a:cubicBezTo>
                    <a:pt x="984328" y="729842"/>
                    <a:pt x="983010" y="772266"/>
                    <a:pt x="989921" y="813732"/>
                  </a:cubicBezTo>
                  <a:cubicBezTo>
                    <a:pt x="991579" y="823677"/>
                    <a:pt x="1006140" y="828832"/>
                    <a:pt x="1006699" y="838899"/>
                  </a:cubicBezTo>
                  <a:cubicBezTo>
                    <a:pt x="1009031" y="880872"/>
                    <a:pt x="1001106" y="922789"/>
                    <a:pt x="998310" y="964734"/>
                  </a:cubicBezTo>
                  <a:cubicBezTo>
                    <a:pt x="1003903" y="1003883"/>
                    <a:pt x="1008587" y="1043172"/>
                    <a:pt x="1015088" y="1082180"/>
                  </a:cubicBezTo>
                  <a:cubicBezTo>
                    <a:pt x="1020711" y="1115916"/>
                    <a:pt x="1027578" y="1123876"/>
                    <a:pt x="1040255" y="1157681"/>
                  </a:cubicBezTo>
                  <a:cubicBezTo>
                    <a:pt x="1043360" y="1165961"/>
                    <a:pt x="1045848" y="1174459"/>
                    <a:pt x="1048644" y="1182848"/>
                  </a:cubicBezTo>
                  <a:cubicBezTo>
                    <a:pt x="1034662" y="1196830"/>
                    <a:pt x="1026230" y="1221709"/>
                    <a:pt x="1006699" y="1224793"/>
                  </a:cubicBezTo>
                  <a:cubicBezTo>
                    <a:pt x="985693" y="1228110"/>
                    <a:pt x="888170" y="1207798"/>
                    <a:pt x="847308" y="1199626"/>
                  </a:cubicBezTo>
                  <a:cubicBezTo>
                    <a:pt x="866882" y="1210811"/>
                    <a:pt x="892504" y="1215146"/>
                    <a:pt x="906031" y="1233182"/>
                  </a:cubicBezTo>
                  <a:cubicBezTo>
                    <a:pt x="912949" y="1242406"/>
                    <a:pt x="901288" y="1255800"/>
                    <a:pt x="897642" y="1266738"/>
                  </a:cubicBezTo>
                  <a:cubicBezTo>
                    <a:pt x="892880" y="1281024"/>
                    <a:pt x="886457" y="1294701"/>
                    <a:pt x="880864" y="1308683"/>
                  </a:cubicBezTo>
                  <a:cubicBezTo>
                    <a:pt x="876957" y="1306730"/>
                    <a:pt x="784488" y="1262640"/>
                    <a:pt x="771808" y="1249960"/>
                  </a:cubicBezTo>
                  <a:cubicBezTo>
                    <a:pt x="757550" y="1235701"/>
                    <a:pt x="749437" y="1216404"/>
                    <a:pt x="738252" y="1199626"/>
                  </a:cubicBezTo>
                  <a:cubicBezTo>
                    <a:pt x="728484" y="1141017"/>
                    <a:pt x="729863" y="1166301"/>
                    <a:pt x="729863" y="1124125"/>
                  </a:cubicBezTo>
                </a:path>
              </a:pathLst>
            </a:custGeom>
            <a:solidFill>
              <a:srgbClr val="0066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0" name="Rak 99"/>
            <p:cNvCxnSpPr/>
            <p:nvPr/>
          </p:nvCxnSpPr>
          <p:spPr>
            <a:xfrm rot="5400000">
              <a:off x="3715587" y="2557185"/>
              <a:ext cx="865288" cy="14248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upp 25"/>
            <p:cNvGrpSpPr>
              <a:grpSpLocks/>
            </p:cNvGrpSpPr>
            <p:nvPr/>
          </p:nvGrpSpPr>
          <p:grpSpPr bwMode="auto">
            <a:xfrm>
              <a:off x="4283588" y="1269952"/>
              <a:ext cx="1367827" cy="1437380"/>
              <a:chOff x="3851421" y="550468"/>
              <a:chExt cx="1799752" cy="2157162"/>
            </a:xfrm>
          </p:grpSpPr>
          <p:sp>
            <p:nvSpPr>
              <p:cNvPr id="119" name="Frihandsfigur 118"/>
              <p:cNvSpPr/>
              <p:nvPr/>
            </p:nvSpPr>
            <p:spPr>
              <a:xfrm>
                <a:off x="3851421" y="550468"/>
                <a:ext cx="1799752" cy="1309323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0" name="Frihandsfigur 119"/>
              <p:cNvSpPr/>
              <p:nvPr/>
            </p:nvSpPr>
            <p:spPr>
              <a:xfrm>
                <a:off x="4184189" y="689986"/>
                <a:ext cx="1331067" cy="1105412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1" name="Rak 120"/>
              <p:cNvCxnSpPr/>
              <p:nvPr/>
            </p:nvCxnSpPr>
            <p:spPr>
              <a:xfrm rot="5400000">
                <a:off x="4260743" y="2268629"/>
                <a:ext cx="863941" cy="14062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Grupp 26"/>
            <p:cNvGrpSpPr>
              <a:grpSpLocks/>
            </p:cNvGrpSpPr>
            <p:nvPr/>
          </p:nvGrpSpPr>
          <p:grpSpPr bwMode="auto">
            <a:xfrm>
              <a:off x="3492816" y="476176"/>
              <a:ext cx="2311771" cy="2381332"/>
              <a:chOff x="3852648" y="548231"/>
              <a:chExt cx="1799538" cy="2157030"/>
            </a:xfrm>
          </p:grpSpPr>
          <p:sp>
            <p:nvSpPr>
              <p:cNvPr id="116" name="Frihandsfigur 115"/>
              <p:cNvSpPr/>
              <p:nvPr/>
            </p:nvSpPr>
            <p:spPr>
              <a:xfrm>
                <a:off x="3852648" y="548231"/>
                <a:ext cx="1799538" cy="130846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7" name="Frihandsfigur 116"/>
              <p:cNvSpPr/>
              <p:nvPr/>
            </p:nvSpPr>
            <p:spPr>
              <a:xfrm>
                <a:off x="4182611" y="690738"/>
                <a:ext cx="1333708" cy="1101186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8" name="Rak 117"/>
              <p:cNvCxnSpPr/>
              <p:nvPr/>
            </p:nvCxnSpPr>
            <p:spPr>
              <a:xfrm rot="5400000">
                <a:off x="4261811" y="2265951"/>
                <a:ext cx="864756" cy="13863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Grupp 30"/>
            <p:cNvGrpSpPr>
              <a:grpSpLocks/>
            </p:cNvGrpSpPr>
            <p:nvPr/>
          </p:nvGrpSpPr>
          <p:grpSpPr bwMode="auto">
            <a:xfrm>
              <a:off x="3275532" y="1845619"/>
              <a:ext cx="872701" cy="1086974"/>
              <a:chOff x="3851249" y="550259"/>
              <a:chExt cx="1800585" cy="2159356"/>
            </a:xfrm>
          </p:grpSpPr>
          <p:sp>
            <p:nvSpPr>
              <p:cNvPr id="113" name="Frihandsfigur 112"/>
              <p:cNvSpPr/>
              <p:nvPr/>
            </p:nvSpPr>
            <p:spPr>
              <a:xfrm>
                <a:off x="3851249" y="550259"/>
                <a:ext cx="1800585" cy="130697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ihandsfigur 113"/>
              <p:cNvSpPr/>
              <p:nvPr/>
            </p:nvSpPr>
            <p:spPr>
              <a:xfrm>
                <a:off x="4181967" y="692322"/>
                <a:ext cx="1337579" cy="1100989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5" name="Rak 114"/>
              <p:cNvCxnSpPr/>
              <p:nvPr/>
            </p:nvCxnSpPr>
            <p:spPr>
              <a:xfrm rot="5400000">
                <a:off x="4263131" y="2268974"/>
                <a:ext cx="866583" cy="14699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upp 36"/>
            <p:cNvGrpSpPr>
              <a:grpSpLocks/>
            </p:cNvGrpSpPr>
            <p:nvPr/>
          </p:nvGrpSpPr>
          <p:grpSpPr bwMode="auto">
            <a:xfrm>
              <a:off x="3421577" y="1627509"/>
              <a:ext cx="445257" cy="1305082"/>
              <a:chOff x="3190147" y="949977"/>
              <a:chExt cx="244047" cy="2198135"/>
            </a:xfrm>
          </p:grpSpPr>
          <p:sp>
            <p:nvSpPr>
              <p:cNvPr id="111" name="Frihandsfigur 110"/>
              <p:cNvSpPr/>
              <p:nvPr/>
            </p:nvSpPr>
            <p:spPr>
              <a:xfrm>
                <a:off x="3190147" y="949977"/>
                <a:ext cx="244047" cy="1770553"/>
              </a:xfrm>
              <a:custGeom>
                <a:avLst/>
                <a:gdLst>
                  <a:gd name="connsiteX0" fmla="*/ 25167 w 244267"/>
                  <a:gd name="connsiteY0" fmla="*/ 97871 h 1767280"/>
                  <a:gd name="connsiteX1" fmla="*/ 0 w 244267"/>
                  <a:gd name="connsiteY1" fmla="*/ 651544 h 1767280"/>
                  <a:gd name="connsiteX2" fmla="*/ 33556 w 244267"/>
                  <a:gd name="connsiteY2" fmla="*/ 1767280 h 1767280"/>
                  <a:gd name="connsiteX3" fmla="*/ 109057 w 244267"/>
                  <a:gd name="connsiteY3" fmla="*/ 1641445 h 1767280"/>
                  <a:gd name="connsiteX4" fmla="*/ 184557 w 244267"/>
                  <a:gd name="connsiteY4" fmla="*/ 1339442 h 1767280"/>
                  <a:gd name="connsiteX5" fmla="*/ 201335 w 244267"/>
                  <a:gd name="connsiteY5" fmla="*/ 1104550 h 1767280"/>
                  <a:gd name="connsiteX6" fmla="*/ 218113 w 244267"/>
                  <a:gd name="connsiteY6" fmla="*/ 1045827 h 1767280"/>
                  <a:gd name="connsiteX7" fmla="*/ 226502 w 244267"/>
                  <a:gd name="connsiteY7" fmla="*/ 1012271 h 1767280"/>
                  <a:gd name="connsiteX8" fmla="*/ 243280 w 244267"/>
                  <a:gd name="connsiteY8" fmla="*/ 777379 h 1767280"/>
                  <a:gd name="connsiteX9" fmla="*/ 226502 w 244267"/>
                  <a:gd name="connsiteY9" fmla="*/ 492154 h 1767280"/>
                  <a:gd name="connsiteX10" fmla="*/ 192946 w 244267"/>
                  <a:gd name="connsiteY10" fmla="*/ 307596 h 1767280"/>
                  <a:gd name="connsiteX11" fmla="*/ 142613 w 244267"/>
                  <a:gd name="connsiteY11" fmla="*/ 13981 h 1767280"/>
                  <a:gd name="connsiteX12" fmla="*/ 75501 w 244267"/>
                  <a:gd name="connsiteY12" fmla="*/ 39148 h 1767280"/>
                  <a:gd name="connsiteX13" fmla="*/ 41945 w 244267"/>
                  <a:gd name="connsiteY13" fmla="*/ 64315 h 1767280"/>
                  <a:gd name="connsiteX14" fmla="*/ 25167 w 244267"/>
                  <a:gd name="connsiteY14" fmla="*/ 97871 h 176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4267" h="1767280">
                    <a:moveTo>
                      <a:pt x="25167" y="97871"/>
                    </a:moveTo>
                    <a:cubicBezTo>
                      <a:pt x="18176" y="195743"/>
                      <a:pt x="0" y="466796"/>
                      <a:pt x="0" y="651544"/>
                    </a:cubicBezTo>
                    <a:cubicBezTo>
                      <a:pt x="0" y="1223503"/>
                      <a:pt x="9987" y="1366604"/>
                      <a:pt x="33556" y="1767280"/>
                    </a:cubicBezTo>
                    <a:cubicBezTo>
                      <a:pt x="58723" y="1725335"/>
                      <a:pt x="89313" y="1686199"/>
                      <a:pt x="109057" y="1641445"/>
                    </a:cubicBezTo>
                    <a:cubicBezTo>
                      <a:pt x="156757" y="1533325"/>
                      <a:pt x="164585" y="1452622"/>
                      <a:pt x="184557" y="1339442"/>
                    </a:cubicBezTo>
                    <a:cubicBezTo>
                      <a:pt x="190150" y="1261145"/>
                      <a:pt x="192422" y="1182539"/>
                      <a:pt x="201335" y="1104550"/>
                    </a:cubicBezTo>
                    <a:cubicBezTo>
                      <a:pt x="203647" y="1084324"/>
                      <a:pt x="212757" y="1065467"/>
                      <a:pt x="218113" y="1045827"/>
                    </a:cubicBezTo>
                    <a:cubicBezTo>
                      <a:pt x="221147" y="1034704"/>
                      <a:pt x="223706" y="1023456"/>
                      <a:pt x="226502" y="1012271"/>
                    </a:cubicBezTo>
                    <a:cubicBezTo>
                      <a:pt x="231944" y="952405"/>
                      <a:pt x="244267" y="827734"/>
                      <a:pt x="243280" y="777379"/>
                    </a:cubicBezTo>
                    <a:cubicBezTo>
                      <a:pt x="241413" y="682158"/>
                      <a:pt x="236648" y="586851"/>
                      <a:pt x="226502" y="492154"/>
                    </a:cubicBezTo>
                    <a:cubicBezTo>
                      <a:pt x="219841" y="429982"/>
                      <a:pt x="200984" y="369605"/>
                      <a:pt x="192946" y="307596"/>
                    </a:cubicBezTo>
                    <a:cubicBezTo>
                      <a:pt x="155118" y="15782"/>
                      <a:pt x="232854" y="104226"/>
                      <a:pt x="142613" y="13981"/>
                    </a:cubicBezTo>
                    <a:cubicBezTo>
                      <a:pt x="123777" y="20260"/>
                      <a:pt x="90548" y="30789"/>
                      <a:pt x="75501" y="39148"/>
                    </a:cubicBezTo>
                    <a:cubicBezTo>
                      <a:pt x="63279" y="45938"/>
                      <a:pt x="51832" y="54428"/>
                      <a:pt x="41945" y="64315"/>
                    </a:cubicBezTo>
                    <a:cubicBezTo>
                      <a:pt x="31822" y="74438"/>
                      <a:pt x="32158" y="0"/>
                      <a:pt x="25167" y="97871"/>
                    </a:cubicBezTo>
                    <a:close/>
                  </a:path>
                </a:pathLst>
              </a:cu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2" name="Rak 111"/>
              <p:cNvCxnSpPr/>
              <p:nvPr/>
            </p:nvCxnSpPr>
            <p:spPr>
              <a:xfrm flipH="1">
                <a:off x="3213576" y="2594061"/>
                <a:ext cx="13667" cy="554051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Frihandsfigur 104"/>
            <p:cNvSpPr/>
            <p:nvPr/>
          </p:nvSpPr>
          <p:spPr>
            <a:xfrm>
              <a:off x="5277403" y="404664"/>
              <a:ext cx="520059" cy="2027348"/>
            </a:xfrm>
            <a:custGeom>
              <a:avLst/>
              <a:gdLst>
                <a:gd name="connsiteX0" fmla="*/ 25167 w 244267"/>
                <a:gd name="connsiteY0" fmla="*/ 97871 h 1767280"/>
                <a:gd name="connsiteX1" fmla="*/ 0 w 244267"/>
                <a:gd name="connsiteY1" fmla="*/ 651544 h 1767280"/>
                <a:gd name="connsiteX2" fmla="*/ 33556 w 244267"/>
                <a:gd name="connsiteY2" fmla="*/ 1767280 h 1767280"/>
                <a:gd name="connsiteX3" fmla="*/ 109057 w 244267"/>
                <a:gd name="connsiteY3" fmla="*/ 1641445 h 1767280"/>
                <a:gd name="connsiteX4" fmla="*/ 184557 w 244267"/>
                <a:gd name="connsiteY4" fmla="*/ 1339442 h 1767280"/>
                <a:gd name="connsiteX5" fmla="*/ 201335 w 244267"/>
                <a:gd name="connsiteY5" fmla="*/ 1104550 h 1767280"/>
                <a:gd name="connsiteX6" fmla="*/ 218113 w 244267"/>
                <a:gd name="connsiteY6" fmla="*/ 1045827 h 1767280"/>
                <a:gd name="connsiteX7" fmla="*/ 226502 w 244267"/>
                <a:gd name="connsiteY7" fmla="*/ 1012271 h 1767280"/>
                <a:gd name="connsiteX8" fmla="*/ 243280 w 244267"/>
                <a:gd name="connsiteY8" fmla="*/ 777379 h 1767280"/>
                <a:gd name="connsiteX9" fmla="*/ 226502 w 244267"/>
                <a:gd name="connsiteY9" fmla="*/ 492154 h 1767280"/>
                <a:gd name="connsiteX10" fmla="*/ 192946 w 244267"/>
                <a:gd name="connsiteY10" fmla="*/ 307596 h 1767280"/>
                <a:gd name="connsiteX11" fmla="*/ 142613 w 244267"/>
                <a:gd name="connsiteY11" fmla="*/ 13981 h 1767280"/>
                <a:gd name="connsiteX12" fmla="*/ 75501 w 244267"/>
                <a:gd name="connsiteY12" fmla="*/ 39148 h 1767280"/>
                <a:gd name="connsiteX13" fmla="*/ 41945 w 244267"/>
                <a:gd name="connsiteY13" fmla="*/ 64315 h 1767280"/>
                <a:gd name="connsiteX14" fmla="*/ 25167 w 244267"/>
                <a:gd name="connsiteY14" fmla="*/ 97871 h 176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267" h="1767280">
                  <a:moveTo>
                    <a:pt x="25167" y="97871"/>
                  </a:moveTo>
                  <a:cubicBezTo>
                    <a:pt x="18176" y="195743"/>
                    <a:pt x="0" y="466796"/>
                    <a:pt x="0" y="651544"/>
                  </a:cubicBezTo>
                  <a:cubicBezTo>
                    <a:pt x="0" y="1223503"/>
                    <a:pt x="9987" y="1366604"/>
                    <a:pt x="33556" y="1767280"/>
                  </a:cubicBezTo>
                  <a:cubicBezTo>
                    <a:pt x="58723" y="1725335"/>
                    <a:pt x="89313" y="1686199"/>
                    <a:pt x="109057" y="1641445"/>
                  </a:cubicBezTo>
                  <a:cubicBezTo>
                    <a:pt x="156757" y="1533325"/>
                    <a:pt x="164585" y="1452622"/>
                    <a:pt x="184557" y="1339442"/>
                  </a:cubicBezTo>
                  <a:cubicBezTo>
                    <a:pt x="190150" y="1261145"/>
                    <a:pt x="192422" y="1182539"/>
                    <a:pt x="201335" y="1104550"/>
                  </a:cubicBezTo>
                  <a:cubicBezTo>
                    <a:pt x="203647" y="1084324"/>
                    <a:pt x="212757" y="1065467"/>
                    <a:pt x="218113" y="1045827"/>
                  </a:cubicBezTo>
                  <a:cubicBezTo>
                    <a:pt x="221147" y="1034704"/>
                    <a:pt x="223706" y="1023456"/>
                    <a:pt x="226502" y="1012271"/>
                  </a:cubicBezTo>
                  <a:cubicBezTo>
                    <a:pt x="231944" y="952405"/>
                    <a:pt x="244267" y="827734"/>
                    <a:pt x="243280" y="777379"/>
                  </a:cubicBezTo>
                  <a:cubicBezTo>
                    <a:pt x="241413" y="682158"/>
                    <a:pt x="236648" y="586851"/>
                    <a:pt x="226502" y="492154"/>
                  </a:cubicBezTo>
                  <a:cubicBezTo>
                    <a:pt x="219841" y="429982"/>
                    <a:pt x="200984" y="369605"/>
                    <a:pt x="192946" y="307596"/>
                  </a:cubicBezTo>
                  <a:cubicBezTo>
                    <a:pt x="155118" y="15782"/>
                    <a:pt x="232854" y="104226"/>
                    <a:pt x="142613" y="13981"/>
                  </a:cubicBezTo>
                  <a:cubicBezTo>
                    <a:pt x="123777" y="20260"/>
                    <a:pt x="90548" y="30789"/>
                    <a:pt x="75501" y="39148"/>
                  </a:cubicBezTo>
                  <a:cubicBezTo>
                    <a:pt x="63279" y="45938"/>
                    <a:pt x="51832" y="54428"/>
                    <a:pt x="41945" y="64315"/>
                  </a:cubicBezTo>
                  <a:cubicBezTo>
                    <a:pt x="31822" y="74438"/>
                    <a:pt x="32158" y="0"/>
                    <a:pt x="25167" y="97871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6" name="Rak 105"/>
            <p:cNvCxnSpPr/>
            <p:nvPr/>
          </p:nvCxnSpPr>
          <p:spPr>
            <a:xfrm rot="5400000">
              <a:off x="4996578" y="2526826"/>
              <a:ext cx="636452" cy="32057"/>
            </a:xfrm>
            <a:prstGeom prst="line">
              <a:avLst/>
            </a:prstGeom>
            <a:ln w="762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Grupp 40"/>
            <p:cNvGrpSpPr>
              <a:grpSpLocks/>
            </p:cNvGrpSpPr>
            <p:nvPr/>
          </p:nvGrpSpPr>
          <p:grpSpPr bwMode="auto">
            <a:xfrm>
              <a:off x="1907704" y="547687"/>
              <a:ext cx="2311768" cy="2384907"/>
              <a:chOff x="3851920" y="547780"/>
              <a:chExt cx="1799536" cy="2160268"/>
            </a:xfrm>
          </p:grpSpPr>
          <p:sp>
            <p:nvSpPr>
              <p:cNvPr id="108" name="Frihandsfigur 107"/>
              <p:cNvSpPr/>
              <p:nvPr/>
            </p:nvSpPr>
            <p:spPr>
              <a:xfrm>
                <a:off x="3851920" y="547780"/>
                <a:ext cx="1799536" cy="1308468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9" name="Frihandsfigur 108"/>
              <p:cNvSpPr/>
              <p:nvPr/>
            </p:nvSpPr>
            <p:spPr>
              <a:xfrm>
                <a:off x="4181880" y="690287"/>
                <a:ext cx="1333710" cy="1104424"/>
              </a:xfrm>
              <a:custGeom>
                <a:avLst/>
                <a:gdLst>
                  <a:gd name="connsiteX0" fmla="*/ 427859 w 1800266"/>
                  <a:gd name="connsiteY0" fmla="*/ 1015068 h 1308683"/>
                  <a:gd name="connsiteX1" fmla="*/ 520138 w 1800266"/>
                  <a:gd name="connsiteY1" fmla="*/ 679508 h 1308683"/>
                  <a:gd name="connsiteX2" fmla="*/ 578861 w 1800266"/>
                  <a:gd name="connsiteY2" fmla="*/ 696286 h 1308683"/>
                  <a:gd name="connsiteX3" fmla="*/ 587250 w 1800266"/>
                  <a:gd name="connsiteY3" fmla="*/ 889233 h 1308683"/>
                  <a:gd name="connsiteX4" fmla="*/ 453026 w 1800266"/>
                  <a:gd name="connsiteY4" fmla="*/ 847288 h 1308683"/>
                  <a:gd name="connsiteX5" fmla="*/ 494971 w 1800266"/>
                  <a:gd name="connsiteY5" fmla="*/ 755009 h 1308683"/>
                  <a:gd name="connsiteX6" fmla="*/ 520138 w 1800266"/>
                  <a:gd name="connsiteY6" fmla="*/ 763398 h 1308683"/>
                  <a:gd name="connsiteX7" fmla="*/ 545305 w 1800266"/>
                  <a:gd name="connsiteY7" fmla="*/ 838899 h 1308683"/>
                  <a:gd name="connsiteX8" fmla="*/ 511749 w 1800266"/>
                  <a:gd name="connsiteY8" fmla="*/ 872455 h 1308683"/>
                  <a:gd name="connsiteX9" fmla="*/ 343969 w 1800266"/>
                  <a:gd name="connsiteY9" fmla="*/ 822121 h 1308683"/>
                  <a:gd name="connsiteX10" fmla="*/ 234912 w 1800266"/>
                  <a:gd name="connsiteY10" fmla="*/ 729842 h 1308683"/>
                  <a:gd name="connsiteX11" fmla="*/ 176189 w 1800266"/>
                  <a:gd name="connsiteY11" fmla="*/ 545284 h 1308683"/>
                  <a:gd name="connsiteX12" fmla="*/ 151022 w 1800266"/>
                  <a:gd name="connsiteY12" fmla="*/ 461395 h 1308683"/>
                  <a:gd name="connsiteX13" fmla="*/ 176189 w 1800266"/>
                  <a:gd name="connsiteY13" fmla="*/ 436228 h 1308683"/>
                  <a:gd name="connsiteX14" fmla="*/ 360747 w 1800266"/>
                  <a:gd name="connsiteY14" fmla="*/ 503340 h 1308683"/>
                  <a:gd name="connsiteX15" fmla="*/ 343969 w 1800266"/>
                  <a:gd name="connsiteY15" fmla="*/ 562062 h 1308683"/>
                  <a:gd name="connsiteX16" fmla="*/ 268468 w 1800266"/>
                  <a:gd name="connsiteY16" fmla="*/ 562062 h 1308683"/>
                  <a:gd name="connsiteX17" fmla="*/ 201356 w 1800266"/>
                  <a:gd name="connsiteY17" fmla="*/ 369116 h 1308683"/>
                  <a:gd name="connsiteX18" fmla="*/ 318802 w 1800266"/>
                  <a:gd name="connsiteY18" fmla="*/ 318782 h 1308683"/>
                  <a:gd name="connsiteX19" fmla="*/ 620806 w 1800266"/>
                  <a:gd name="connsiteY19" fmla="*/ 385894 h 1308683"/>
                  <a:gd name="connsiteX20" fmla="*/ 637584 w 1800266"/>
                  <a:gd name="connsiteY20" fmla="*/ 478173 h 1308683"/>
                  <a:gd name="connsiteX21" fmla="*/ 302024 w 1800266"/>
                  <a:gd name="connsiteY21" fmla="*/ 176169 h 1308683"/>
                  <a:gd name="connsiteX22" fmla="*/ 427859 w 1800266"/>
                  <a:gd name="connsiteY22" fmla="*/ 142613 h 1308683"/>
                  <a:gd name="connsiteX23" fmla="*/ 721474 w 1800266"/>
                  <a:gd name="connsiteY23" fmla="*/ 293615 h 1308683"/>
                  <a:gd name="connsiteX24" fmla="*/ 763419 w 1800266"/>
                  <a:gd name="connsiteY24" fmla="*/ 318782 h 1308683"/>
                  <a:gd name="connsiteX25" fmla="*/ 604028 w 1800266"/>
                  <a:gd name="connsiteY25" fmla="*/ 293615 h 1308683"/>
                  <a:gd name="connsiteX26" fmla="*/ 536916 w 1800266"/>
                  <a:gd name="connsiteY26" fmla="*/ 243281 h 1308683"/>
                  <a:gd name="connsiteX27" fmla="*/ 545305 w 1800266"/>
                  <a:gd name="connsiteY27" fmla="*/ 209725 h 1308683"/>
                  <a:gd name="connsiteX28" fmla="*/ 1048644 w 1800266"/>
                  <a:gd name="connsiteY28" fmla="*/ 243281 h 1308683"/>
                  <a:gd name="connsiteX29" fmla="*/ 1107367 w 1800266"/>
                  <a:gd name="connsiteY29" fmla="*/ 335560 h 1308683"/>
                  <a:gd name="connsiteX30" fmla="*/ 1082200 w 1800266"/>
                  <a:gd name="connsiteY30" fmla="*/ 427839 h 1308683"/>
                  <a:gd name="connsiteX31" fmla="*/ 964754 w 1800266"/>
                  <a:gd name="connsiteY31" fmla="*/ 251670 h 1308683"/>
                  <a:gd name="connsiteX32" fmla="*/ 939587 w 1800266"/>
                  <a:gd name="connsiteY32" fmla="*/ 159391 h 1308683"/>
                  <a:gd name="connsiteX33" fmla="*/ 973143 w 1800266"/>
                  <a:gd name="connsiteY33" fmla="*/ 151002 h 1308683"/>
                  <a:gd name="connsiteX34" fmla="*/ 1258369 w 1800266"/>
                  <a:gd name="connsiteY34" fmla="*/ 251670 h 1308683"/>
                  <a:gd name="connsiteX35" fmla="*/ 1375815 w 1800266"/>
                  <a:gd name="connsiteY35" fmla="*/ 343949 h 1308683"/>
                  <a:gd name="connsiteX36" fmla="*/ 1291925 w 1800266"/>
                  <a:gd name="connsiteY36" fmla="*/ 461395 h 1308683"/>
                  <a:gd name="connsiteX37" fmla="*/ 847308 w 1800266"/>
                  <a:gd name="connsiteY37" fmla="*/ 494951 h 1308683"/>
                  <a:gd name="connsiteX38" fmla="*/ 260079 w 1800266"/>
                  <a:gd name="connsiteY38" fmla="*/ 486562 h 1308683"/>
                  <a:gd name="connsiteX39" fmla="*/ 595639 w 1800266"/>
                  <a:gd name="connsiteY39" fmla="*/ 511729 h 1308683"/>
                  <a:gd name="connsiteX40" fmla="*/ 637584 w 1800266"/>
                  <a:gd name="connsiteY40" fmla="*/ 553673 h 1308683"/>
                  <a:gd name="connsiteX41" fmla="*/ 570472 w 1800266"/>
                  <a:gd name="connsiteY41" fmla="*/ 620785 h 1308683"/>
                  <a:gd name="connsiteX42" fmla="*/ 394303 w 1800266"/>
                  <a:gd name="connsiteY42" fmla="*/ 587229 h 1308683"/>
                  <a:gd name="connsiteX43" fmla="*/ 1073811 w 1800266"/>
                  <a:gd name="connsiteY43" fmla="*/ 696286 h 1308683"/>
                  <a:gd name="connsiteX44" fmla="*/ 1300314 w 1800266"/>
                  <a:gd name="connsiteY44" fmla="*/ 780176 h 1308683"/>
                  <a:gd name="connsiteX45" fmla="*/ 1291925 w 1800266"/>
                  <a:gd name="connsiteY45" fmla="*/ 805343 h 1308683"/>
                  <a:gd name="connsiteX46" fmla="*/ 989921 w 1800266"/>
                  <a:gd name="connsiteY46" fmla="*/ 822121 h 1308683"/>
                  <a:gd name="connsiteX47" fmla="*/ 562083 w 1800266"/>
                  <a:gd name="connsiteY47" fmla="*/ 805343 h 1308683"/>
                  <a:gd name="connsiteX48" fmla="*/ 595639 w 1800266"/>
                  <a:gd name="connsiteY48" fmla="*/ 822121 h 1308683"/>
                  <a:gd name="connsiteX49" fmla="*/ 612417 w 1800266"/>
                  <a:gd name="connsiteY49" fmla="*/ 906011 h 1308683"/>
                  <a:gd name="connsiteX50" fmla="*/ 562083 w 1800266"/>
                  <a:gd name="connsiteY50" fmla="*/ 931178 h 1308683"/>
                  <a:gd name="connsiteX51" fmla="*/ 268468 w 1800266"/>
                  <a:gd name="connsiteY51" fmla="*/ 830510 h 1308683"/>
                  <a:gd name="connsiteX52" fmla="*/ 796975 w 1800266"/>
                  <a:gd name="connsiteY52" fmla="*/ 855677 h 1308683"/>
                  <a:gd name="connsiteX53" fmla="*/ 729863 w 1800266"/>
                  <a:gd name="connsiteY53" fmla="*/ 947956 h 1308683"/>
                  <a:gd name="connsiteX54" fmla="*/ 553694 w 1800266"/>
                  <a:gd name="connsiteY54" fmla="*/ 872455 h 1308683"/>
                  <a:gd name="connsiteX55" fmla="*/ 570472 w 1800266"/>
                  <a:gd name="connsiteY55" fmla="*/ 847288 h 1308683"/>
                  <a:gd name="connsiteX56" fmla="*/ 763419 w 1800266"/>
                  <a:gd name="connsiteY56" fmla="*/ 1006679 h 1308683"/>
                  <a:gd name="connsiteX57" fmla="*/ 687918 w 1800266"/>
                  <a:gd name="connsiteY57" fmla="*/ 1098958 h 1308683"/>
                  <a:gd name="connsiteX58" fmla="*/ 302024 w 1800266"/>
                  <a:gd name="connsiteY58" fmla="*/ 998290 h 1308683"/>
                  <a:gd name="connsiteX59" fmla="*/ 276857 w 1800266"/>
                  <a:gd name="connsiteY59" fmla="*/ 939567 h 1308683"/>
                  <a:gd name="connsiteX60" fmla="*/ 486582 w 1800266"/>
                  <a:gd name="connsiteY60" fmla="*/ 914400 h 1308683"/>
                  <a:gd name="connsiteX61" fmla="*/ 796975 w 1800266"/>
                  <a:gd name="connsiteY61" fmla="*/ 1015068 h 1308683"/>
                  <a:gd name="connsiteX62" fmla="*/ 847308 w 1800266"/>
                  <a:gd name="connsiteY62" fmla="*/ 1115736 h 1308683"/>
                  <a:gd name="connsiteX63" fmla="*/ 637584 w 1800266"/>
                  <a:gd name="connsiteY63" fmla="*/ 1140903 h 1308683"/>
                  <a:gd name="connsiteX64" fmla="*/ 25187 w 1800266"/>
                  <a:gd name="connsiteY64" fmla="*/ 880844 h 1308683"/>
                  <a:gd name="connsiteX65" fmla="*/ 92299 w 1800266"/>
                  <a:gd name="connsiteY65" fmla="*/ 721453 h 1308683"/>
                  <a:gd name="connsiteX66" fmla="*/ 486582 w 1800266"/>
                  <a:gd name="connsiteY66" fmla="*/ 654341 h 1308683"/>
                  <a:gd name="connsiteX67" fmla="*/ 746641 w 1800266"/>
                  <a:gd name="connsiteY67" fmla="*/ 662730 h 1308683"/>
                  <a:gd name="connsiteX68" fmla="*/ 755030 w 1800266"/>
                  <a:gd name="connsiteY68" fmla="*/ 704675 h 1308683"/>
                  <a:gd name="connsiteX69" fmla="*/ 721474 w 1800266"/>
                  <a:gd name="connsiteY69" fmla="*/ 696286 h 1308683"/>
                  <a:gd name="connsiteX70" fmla="*/ 696307 w 1800266"/>
                  <a:gd name="connsiteY70" fmla="*/ 570451 h 1308683"/>
                  <a:gd name="connsiteX71" fmla="*/ 1040255 w 1800266"/>
                  <a:gd name="connsiteY71" fmla="*/ 411061 h 1308683"/>
                  <a:gd name="connsiteX72" fmla="*/ 1216424 w 1800266"/>
                  <a:gd name="connsiteY72" fmla="*/ 671119 h 1308683"/>
                  <a:gd name="connsiteX73" fmla="*/ 1191257 w 1800266"/>
                  <a:gd name="connsiteY73" fmla="*/ 687897 h 1308683"/>
                  <a:gd name="connsiteX74" fmla="*/ 1073811 w 1800266"/>
                  <a:gd name="connsiteY74" fmla="*/ 461395 h 1308683"/>
                  <a:gd name="connsiteX75" fmla="*/ 1115756 w 1800266"/>
                  <a:gd name="connsiteY75" fmla="*/ 444617 h 1308683"/>
                  <a:gd name="connsiteX76" fmla="*/ 1291925 w 1800266"/>
                  <a:gd name="connsiteY76" fmla="*/ 620785 h 1308683"/>
                  <a:gd name="connsiteX77" fmla="*/ 1333870 w 1800266"/>
                  <a:gd name="connsiteY77" fmla="*/ 738231 h 1308683"/>
                  <a:gd name="connsiteX78" fmla="*/ 1098978 w 1800266"/>
                  <a:gd name="connsiteY78" fmla="*/ 696286 h 1308683"/>
                  <a:gd name="connsiteX79" fmla="*/ 1048644 w 1800266"/>
                  <a:gd name="connsiteY79" fmla="*/ 654341 h 1308683"/>
                  <a:gd name="connsiteX80" fmla="*/ 1392593 w 1800266"/>
                  <a:gd name="connsiteY80" fmla="*/ 746620 h 1308683"/>
                  <a:gd name="connsiteX81" fmla="*/ 1350648 w 1800266"/>
                  <a:gd name="connsiteY81" fmla="*/ 796954 h 1308683"/>
                  <a:gd name="connsiteX82" fmla="*/ 1149312 w 1800266"/>
                  <a:gd name="connsiteY82" fmla="*/ 696286 h 1308683"/>
                  <a:gd name="connsiteX83" fmla="*/ 1199646 w 1800266"/>
                  <a:gd name="connsiteY83" fmla="*/ 553673 h 1308683"/>
                  <a:gd name="connsiteX84" fmla="*/ 1635874 w 1800266"/>
                  <a:gd name="connsiteY84" fmla="*/ 486562 h 1308683"/>
                  <a:gd name="connsiteX85" fmla="*/ 1602318 w 1800266"/>
                  <a:gd name="connsiteY85" fmla="*/ 511729 h 1308683"/>
                  <a:gd name="connsiteX86" fmla="*/ 1585540 w 1800266"/>
                  <a:gd name="connsiteY86" fmla="*/ 276837 h 1308683"/>
                  <a:gd name="connsiteX87" fmla="*/ 1652652 w 1800266"/>
                  <a:gd name="connsiteY87" fmla="*/ 411061 h 1308683"/>
                  <a:gd name="connsiteX88" fmla="*/ 1661041 w 1800266"/>
                  <a:gd name="connsiteY88" fmla="*/ 486562 h 1308683"/>
                  <a:gd name="connsiteX89" fmla="*/ 1526817 w 1800266"/>
                  <a:gd name="connsiteY89" fmla="*/ 545284 h 1308683"/>
                  <a:gd name="connsiteX90" fmla="*/ 1065422 w 1800266"/>
                  <a:gd name="connsiteY90" fmla="*/ 453006 h 1308683"/>
                  <a:gd name="connsiteX91" fmla="*/ 889253 w 1800266"/>
                  <a:gd name="connsiteY91" fmla="*/ 335560 h 1308683"/>
                  <a:gd name="connsiteX92" fmla="*/ 1031866 w 1800266"/>
                  <a:gd name="connsiteY92" fmla="*/ 318782 h 1308683"/>
                  <a:gd name="connsiteX93" fmla="*/ 1174479 w 1800266"/>
                  <a:gd name="connsiteY93" fmla="*/ 427839 h 1308683"/>
                  <a:gd name="connsiteX94" fmla="*/ 1157701 w 1800266"/>
                  <a:gd name="connsiteY94" fmla="*/ 511729 h 1308683"/>
                  <a:gd name="connsiteX95" fmla="*/ 1015088 w 1800266"/>
                  <a:gd name="connsiteY95" fmla="*/ 343949 h 1308683"/>
                  <a:gd name="connsiteX96" fmla="*/ 989921 w 1800266"/>
                  <a:gd name="connsiteY96" fmla="*/ 226503 h 1308683"/>
                  <a:gd name="connsiteX97" fmla="*/ 1174479 w 1800266"/>
                  <a:gd name="connsiteY97" fmla="*/ 218114 h 1308683"/>
                  <a:gd name="connsiteX98" fmla="*/ 1602318 w 1800266"/>
                  <a:gd name="connsiteY98" fmla="*/ 352338 h 1308683"/>
                  <a:gd name="connsiteX99" fmla="*/ 1669430 w 1800266"/>
                  <a:gd name="connsiteY99" fmla="*/ 704675 h 1308683"/>
                  <a:gd name="connsiteX100" fmla="*/ 1551984 w 1800266"/>
                  <a:gd name="connsiteY100" fmla="*/ 671119 h 1308683"/>
                  <a:gd name="connsiteX101" fmla="*/ 1249980 w 1800266"/>
                  <a:gd name="connsiteY101" fmla="*/ 469784 h 1308683"/>
                  <a:gd name="connsiteX102" fmla="*/ 1233202 w 1800266"/>
                  <a:gd name="connsiteY102" fmla="*/ 377505 h 1308683"/>
                  <a:gd name="connsiteX103" fmla="*/ 1409371 w 1800266"/>
                  <a:gd name="connsiteY103" fmla="*/ 402672 h 1308683"/>
                  <a:gd name="connsiteX104" fmla="*/ 1602318 w 1800266"/>
                  <a:gd name="connsiteY104" fmla="*/ 855677 h 1308683"/>
                  <a:gd name="connsiteX105" fmla="*/ 1384204 w 1800266"/>
                  <a:gd name="connsiteY105" fmla="*/ 880844 h 1308683"/>
                  <a:gd name="connsiteX106" fmla="*/ 830530 w 1800266"/>
                  <a:gd name="connsiteY106" fmla="*/ 847288 h 1308683"/>
                  <a:gd name="connsiteX107" fmla="*/ 755030 w 1800266"/>
                  <a:gd name="connsiteY107" fmla="*/ 830510 h 1308683"/>
                  <a:gd name="connsiteX108" fmla="*/ 830530 w 1800266"/>
                  <a:gd name="connsiteY108" fmla="*/ 822121 h 1308683"/>
                  <a:gd name="connsiteX109" fmla="*/ 1040255 w 1800266"/>
                  <a:gd name="connsiteY109" fmla="*/ 855677 h 1308683"/>
                  <a:gd name="connsiteX110" fmla="*/ 981532 w 1800266"/>
                  <a:gd name="connsiteY110" fmla="*/ 897622 h 1308683"/>
                  <a:gd name="connsiteX111" fmla="*/ 897642 w 1800266"/>
                  <a:gd name="connsiteY111" fmla="*/ 906011 h 1308683"/>
                  <a:gd name="connsiteX112" fmla="*/ 1006699 w 1800266"/>
                  <a:gd name="connsiteY112" fmla="*/ 889233 h 1308683"/>
                  <a:gd name="connsiteX113" fmla="*/ 1098978 w 1800266"/>
                  <a:gd name="connsiteY113" fmla="*/ 897622 h 1308683"/>
                  <a:gd name="connsiteX114" fmla="*/ 830530 w 1800266"/>
                  <a:gd name="connsiteY114" fmla="*/ 1006679 h 1308683"/>
                  <a:gd name="connsiteX115" fmla="*/ 964754 w 1800266"/>
                  <a:gd name="connsiteY115" fmla="*/ 1040235 h 1308683"/>
                  <a:gd name="connsiteX116" fmla="*/ 947976 w 1800266"/>
                  <a:gd name="connsiteY116" fmla="*/ 1149292 h 1308683"/>
                  <a:gd name="connsiteX117" fmla="*/ 956365 w 1800266"/>
                  <a:gd name="connsiteY117" fmla="*/ 1124125 h 1308683"/>
                  <a:gd name="connsiteX118" fmla="*/ 1006699 w 1800266"/>
                  <a:gd name="connsiteY118" fmla="*/ 1132514 h 1308683"/>
                  <a:gd name="connsiteX119" fmla="*/ 855697 w 1800266"/>
                  <a:gd name="connsiteY119" fmla="*/ 1233182 h 1308683"/>
                  <a:gd name="connsiteX120" fmla="*/ 520138 w 1800266"/>
                  <a:gd name="connsiteY120" fmla="*/ 1224793 h 1308683"/>
                  <a:gd name="connsiteX121" fmla="*/ 562083 w 1800266"/>
                  <a:gd name="connsiteY121" fmla="*/ 1132514 h 1308683"/>
                  <a:gd name="connsiteX122" fmla="*/ 780197 w 1800266"/>
                  <a:gd name="connsiteY122" fmla="*/ 1124125 h 1308683"/>
                  <a:gd name="connsiteX123" fmla="*/ 872475 w 1800266"/>
                  <a:gd name="connsiteY123" fmla="*/ 1140903 h 1308683"/>
                  <a:gd name="connsiteX124" fmla="*/ 838919 w 1800266"/>
                  <a:gd name="connsiteY124" fmla="*/ 1216404 h 1308683"/>
                  <a:gd name="connsiteX125" fmla="*/ 755030 w 1800266"/>
                  <a:gd name="connsiteY125" fmla="*/ 1015068 h 1308683"/>
                  <a:gd name="connsiteX126" fmla="*/ 830530 w 1800266"/>
                  <a:gd name="connsiteY126" fmla="*/ 964734 h 1308683"/>
                  <a:gd name="connsiteX127" fmla="*/ 855697 w 1800266"/>
                  <a:gd name="connsiteY127" fmla="*/ 1040235 h 1308683"/>
                  <a:gd name="connsiteX128" fmla="*/ 822141 w 1800266"/>
                  <a:gd name="connsiteY128" fmla="*/ 1006679 h 1308683"/>
                  <a:gd name="connsiteX129" fmla="*/ 872475 w 1800266"/>
                  <a:gd name="connsiteY129" fmla="*/ 956345 h 1308683"/>
                  <a:gd name="connsiteX130" fmla="*/ 1090589 w 1800266"/>
                  <a:gd name="connsiteY130" fmla="*/ 1057013 h 1308683"/>
                  <a:gd name="connsiteX131" fmla="*/ 1174479 w 1800266"/>
                  <a:gd name="connsiteY131" fmla="*/ 1208015 h 1308683"/>
                  <a:gd name="connsiteX132" fmla="*/ 1124145 w 1800266"/>
                  <a:gd name="connsiteY132" fmla="*/ 1191237 h 1308683"/>
                  <a:gd name="connsiteX133" fmla="*/ 1216424 w 1800266"/>
                  <a:gd name="connsiteY133" fmla="*/ 1199626 h 1308683"/>
                  <a:gd name="connsiteX134" fmla="*/ 1350648 w 1800266"/>
                  <a:gd name="connsiteY134" fmla="*/ 1149292 h 1308683"/>
                  <a:gd name="connsiteX135" fmla="*/ 1115756 w 1800266"/>
                  <a:gd name="connsiteY135" fmla="*/ 1023457 h 1308683"/>
                  <a:gd name="connsiteX136" fmla="*/ 713085 w 1800266"/>
                  <a:gd name="connsiteY136" fmla="*/ 1015068 h 1308683"/>
                  <a:gd name="connsiteX137" fmla="*/ 805364 w 1800266"/>
                  <a:gd name="connsiteY137" fmla="*/ 1057013 h 1308683"/>
                  <a:gd name="connsiteX138" fmla="*/ 1057033 w 1800266"/>
                  <a:gd name="connsiteY138" fmla="*/ 1065402 h 1308683"/>
                  <a:gd name="connsiteX139" fmla="*/ 1216424 w 1800266"/>
                  <a:gd name="connsiteY139" fmla="*/ 1006679 h 1308683"/>
                  <a:gd name="connsiteX140" fmla="*/ 1308703 w 1800266"/>
                  <a:gd name="connsiteY140" fmla="*/ 947956 h 1308683"/>
                  <a:gd name="connsiteX141" fmla="*/ 1308703 w 1800266"/>
                  <a:gd name="connsiteY141" fmla="*/ 746620 h 1308683"/>
                  <a:gd name="connsiteX142" fmla="*/ 1258369 w 1800266"/>
                  <a:gd name="connsiteY142" fmla="*/ 738231 h 1308683"/>
                  <a:gd name="connsiteX143" fmla="*/ 1300314 w 1800266"/>
                  <a:gd name="connsiteY143" fmla="*/ 780176 h 1308683"/>
                  <a:gd name="connsiteX144" fmla="*/ 1367426 w 1800266"/>
                  <a:gd name="connsiteY144" fmla="*/ 645952 h 1308683"/>
                  <a:gd name="connsiteX145" fmla="*/ 1342259 w 1800266"/>
                  <a:gd name="connsiteY145" fmla="*/ 570451 h 1308683"/>
                  <a:gd name="connsiteX146" fmla="*/ 1325481 w 1800266"/>
                  <a:gd name="connsiteY146" fmla="*/ 545284 h 1308683"/>
                  <a:gd name="connsiteX147" fmla="*/ 1317092 w 1800266"/>
                  <a:gd name="connsiteY147" fmla="*/ 419450 h 1308683"/>
                  <a:gd name="connsiteX148" fmla="*/ 1266758 w 1800266"/>
                  <a:gd name="connsiteY148" fmla="*/ 327171 h 1308683"/>
                  <a:gd name="connsiteX149" fmla="*/ 1233202 w 1800266"/>
                  <a:gd name="connsiteY149" fmla="*/ 176169 h 1308683"/>
                  <a:gd name="connsiteX150" fmla="*/ 1006699 w 1800266"/>
                  <a:gd name="connsiteY150" fmla="*/ 92279 h 1308683"/>
                  <a:gd name="connsiteX151" fmla="*/ 989921 w 1800266"/>
                  <a:gd name="connsiteY151" fmla="*/ 125835 h 1308683"/>
                  <a:gd name="connsiteX152" fmla="*/ 947976 w 1800266"/>
                  <a:gd name="connsiteY152" fmla="*/ 92279 h 1308683"/>
                  <a:gd name="connsiteX153" fmla="*/ 847308 w 1800266"/>
                  <a:gd name="connsiteY153" fmla="*/ 67112 h 1308683"/>
                  <a:gd name="connsiteX154" fmla="*/ 788586 w 1800266"/>
                  <a:gd name="connsiteY154" fmla="*/ 83890 h 1308683"/>
                  <a:gd name="connsiteX155" fmla="*/ 805364 w 1800266"/>
                  <a:gd name="connsiteY155" fmla="*/ 109057 h 1308683"/>
                  <a:gd name="connsiteX156" fmla="*/ 838919 w 1800266"/>
                  <a:gd name="connsiteY156" fmla="*/ 117446 h 1308683"/>
                  <a:gd name="connsiteX157" fmla="*/ 813752 w 1800266"/>
                  <a:gd name="connsiteY157" fmla="*/ 75501 h 1308683"/>
                  <a:gd name="connsiteX158" fmla="*/ 721474 w 1800266"/>
                  <a:gd name="connsiteY158" fmla="*/ 125835 h 1308683"/>
                  <a:gd name="connsiteX159" fmla="*/ 713085 w 1800266"/>
                  <a:gd name="connsiteY159" fmla="*/ 58723 h 1308683"/>
                  <a:gd name="connsiteX160" fmla="*/ 704696 w 1800266"/>
                  <a:gd name="connsiteY160" fmla="*/ 8389 h 1308683"/>
                  <a:gd name="connsiteX161" fmla="*/ 679529 w 1800266"/>
                  <a:gd name="connsiteY161" fmla="*/ 0 h 1308683"/>
                  <a:gd name="connsiteX162" fmla="*/ 553694 w 1800266"/>
                  <a:gd name="connsiteY162" fmla="*/ 243281 h 1308683"/>
                  <a:gd name="connsiteX163" fmla="*/ 771808 w 1800266"/>
                  <a:gd name="connsiteY163" fmla="*/ 318782 h 1308683"/>
                  <a:gd name="connsiteX164" fmla="*/ 1182868 w 1800266"/>
                  <a:gd name="connsiteY164" fmla="*/ 293615 h 1308683"/>
                  <a:gd name="connsiteX165" fmla="*/ 1249980 w 1800266"/>
                  <a:gd name="connsiteY165" fmla="*/ 268448 h 1308683"/>
                  <a:gd name="connsiteX166" fmla="*/ 1023477 w 1800266"/>
                  <a:gd name="connsiteY166" fmla="*/ 310393 h 1308683"/>
                  <a:gd name="connsiteX167" fmla="*/ 897642 w 1800266"/>
                  <a:gd name="connsiteY167" fmla="*/ 654341 h 1308683"/>
                  <a:gd name="connsiteX168" fmla="*/ 981532 w 1800266"/>
                  <a:gd name="connsiteY168" fmla="*/ 687897 h 1308683"/>
                  <a:gd name="connsiteX169" fmla="*/ 989921 w 1800266"/>
                  <a:gd name="connsiteY169" fmla="*/ 813732 h 1308683"/>
                  <a:gd name="connsiteX170" fmla="*/ 1006699 w 1800266"/>
                  <a:gd name="connsiteY170" fmla="*/ 838899 h 1308683"/>
                  <a:gd name="connsiteX171" fmla="*/ 998310 w 1800266"/>
                  <a:gd name="connsiteY171" fmla="*/ 964734 h 1308683"/>
                  <a:gd name="connsiteX172" fmla="*/ 1015088 w 1800266"/>
                  <a:gd name="connsiteY172" fmla="*/ 1082180 h 1308683"/>
                  <a:gd name="connsiteX173" fmla="*/ 1040255 w 1800266"/>
                  <a:gd name="connsiteY173" fmla="*/ 1157681 h 1308683"/>
                  <a:gd name="connsiteX174" fmla="*/ 1048644 w 1800266"/>
                  <a:gd name="connsiteY174" fmla="*/ 1182848 h 1308683"/>
                  <a:gd name="connsiteX175" fmla="*/ 1006699 w 1800266"/>
                  <a:gd name="connsiteY175" fmla="*/ 1224793 h 1308683"/>
                  <a:gd name="connsiteX176" fmla="*/ 847308 w 1800266"/>
                  <a:gd name="connsiteY176" fmla="*/ 1199626 h 1308683"/>
                  <a:gd name="connsiteX177" fmla="*/ 906031 w 1800266"/>
                  <a:gd name="connsiteY177" fmla="*/ 1233182 h 1308683"/>
                  <a:gd name="connsiteX178" fmla="*/ 897642 w 1800266"/>
                  <a:gd name="connsiteY178" fmla="*/ 1266738 h 1308683"/>
                  <a:gd name="connsiteX179" fmla="*/ 880864 w 1800266"/>
                  <a:gd name="connsiteY179" fmla="*/ 1308683 h 1308683"/>
                  <a:gd name="connsiteX180" fmla="*/ 771808 w 1800266"/>
                  <a:gd name="connsiteY180" fmla="*/ 1249960 h 1308683"/>
                  <a:gd name="connsiteX181" fmla="*/ 738252 w 1800266"/>
                  <a:gd name="connsiteY181" fmla="*/ 1199626 h 1308683"/>
                  <a:gd name="connsiteX182" fmla="*/ 729863 w 1800266"/>
                  <a:gd name="connsiteY182" fmla="*/ 1124125 h 130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800266" h="1308683">
                    <a:moveTo>
                      <a:pt x="427859" y="1015068"/>
                    </a:moveTo>
                    <a:cubicBezTo>
                      <a:pt x="431708" y="985819"/>
                      <a:pt x="374795" y="679508"/>
                      <a:pt x="520138" y="679508"/>
                    </a:cubicBezTo>
                    <a:cubicBezTo>
                      <a:pt x="540496" y="679508"/>
                      <a:pt x="559287" y="690693"/>
                      <a:pt x="578861" y="696286"/>
                    </a:cubicBezTo>
                    <a:cubicBezTo>
                      <a:pt x="623402" y="740827"/>
                      <a:pt x="713401" y="807235"/>
                      <a:pt x="587250" y="889233"/>
                    </a:cubicBezTo>
                    <a:cubicBezTo>
                      <a:pt x="547948" y="914779"/>
                      <a:pt x="497767" y="861270"/>
                      <a:pt x="453026" y="847288"/>
                    </a:cubicBezTo>
                    <a:cubicBezTo>
                      <a:pt x="458237" y="823839"/>
                      <a:pt x="453732" y="761882"/>
                      <a:pt x="494971" y="755009"/>
                    </a:cubicBezTo>
                    <a:cubicBezTo>
                      <a:pt x="503693" y="753555"/>
                      <a:pt x="511749" y="760602"/>
                      <a:pt x="520138" y="763398"/>
                    </a:cubicBezTo>
                    <a:cubicBezTo>
                      <a:pt x="528527" y="788565"/>
                      <a:pt x="547340" y="812449"/>
                      <a:pt x="545305" y="838899"/>
                    </a:cubicBezTo>
                    <a:cubicBezTo>
                      <a:pt x="544092" y="854671"/>
                      <a:pt x="527513" y="873769"/>
                      <a:pt x="511749" y="872455"/>
                    </a:cubicBezTo>
                    <a:cubicBezTo>
                      <a:pt x="453562" y="867606"/>
                      <a:pt x="399896" y="838899"/>
                      <a:pt x="343969" y="822121"/>
                    </a:cubicBezTo>
                    <a:cubicBezTo>
                      <a:pt x="307617" y="791361"/>
                      <a:pt x="266037" y="765882"/>
                      <a:pt x="234912" y="729842"/>
                    </a:cubicBezTo>
                    <a:cubicBezTo>
                      <a:pt x="162108" y="645543"/>
                      <a:pt x="194520" y="641520"/>
                      <a:pt x="176189" y="545284"/>
                    </a:cubicBezTo>
                    <a:cubicBezTo>
                      <a:pt x="170726" y="516605"/>
                      <a:pt x="159411" y="489358"/>
                      <a:pt x="151022" y="461395"/>
                    </a:cubicBezTo>
                    <a:cubicBezTo>
                      <a:pt x="159411" y="453006"/>
                      <a:pt x="164346" y="436925"/>
                      <a:pt x="176189" y="436228"/>
                    </a:cubicBezTo>
                    <a:cubicBezTo>
                      <a:pt x="285129" y="429820"/>
                      <a:pt x="287587" y="448470"/>
                      <a:pt x="360747" y="503340"/>
                    </a:cubicBezTo>
                    <a:cubicBezTo>
                      <a:pt x="355154" y="522914"/>
                      <a:pt x="356183" y="545776"/>
                      <a:pt x="343969" y="562062"/>
                    </a:cubicBezTo>
                    <a:cubicBezTo>
                      <a:pt x="330061" y="580605"/>
                      <a:pt x="280313" y="564431"/>
                      <a:pt x="268468" y="562062"/>
                    </a:cubicBezTo>
                    <a:cubicBezTo>
                      <a:pt x="218994" y="512589"/>
                      <a:pt x="131125" y="462757"/>
                      <a:pt x="201356" y="369116"/>
                    </a:cubicBezTo>
                    <a:cubicBezTo>
                      <a:pt x="226911" y="335042"/>
                      <a:pt x="279653" y="335560"/>
                      <a:pt x="318802" y="318782"/>
                    </a:cubicBezTo>
                    <a:cubicBezTo>
                      <a:pt x="419470" y="341153"/>
                      <a:pt x="528569" y="339776"/>
                      <a:pt x="620806" y="385894"/>
                    </a:cubicBezTo>
                    <a:cubicBezTo>
                      <a:pt x="648769" y="399876"/>
                      <a:pt x="668502" y="482811"/>
                      <a:pt x="637584" y="478173"/>
                    </a:cubicBezTo>
                    <a:cubicBezTo>
                      <a:pt x="500101" y="457551"/>
                      <a:pt x="374787" y="265102"/>
                      <a:pt x="302024" y="176169"/>
                    </a:cubicBezTo>
                    <a:cubicBezTo>
                      <a:pt x="319268" y="124436"/>
                      <a:pt x="317376" y="104282"/>
                      <a:pt x="427859" y="142613"/>
                    </a:cubicBezTo>
                    <a:cubicBezTo>
                      <a:pt x="531835" y="178686"/>
                      <a:pt x="624030" y="242457"/>
                      <a:pt x="721474" y="293615"/>
                    </a:cubicBezTo>
                    <a:cubicBezTo>
                      <a:pt x="735911" y="301194"/>
                      <a:pt x="779724" y="318782"/>
                      <a:pt x="763419" y="318782"/>
                    </a:cubicBezTo>
                    <a:cubicBezTo>
                      <a:pt x="709630" y="318782"/>
                      <a:pt x="657158" y="302004"/>
                      <a:pt x="604028" y="293615"/>
                    </a:cubicBezTo>
                    <a:cubicBezTo>
                      <a:pt x="581657" y="276837"/>
                      <a:pt x="552952" y="266189"/>
                      <a:pt x="536916" y="243281"/>
                    </a:cubicBezTo>
                    <a:cubicBezTo>
                      <a:pt x="530304" y="233836"/>
                      <a:pt x="533775" y="209725"/>
                      <a:pt x="545305" y="209725"/>
                    </a:cubicBezTo>
                    <a:cubicBezTo>
                      <a:pt x="713457" y="209725"/>
                      <a:pt x="880864" y="232096"/>
                      <a:pt x="1048644" y="243281"/>
                    </a:cubicBezTo>
                    <a:cubicBezTo>
                      <a:pt x="1068218" y="274041"/>
                      <a:pt x="1100845" y="299688"/>
                      <a:pt x="1107367" y="335560"/>
                    </a:cubicBezTo>
                    <a:cubicBezTo>
                      <a:pt x="1113070" y="366929"/>
                      <a:pt x="1109681" y="444004"/>
                      <a:pt x="1082200" y="427839"/>
                    </a:cubicBezTo>
                    <a:cubicBezTo>
                      <a:pt x="1021368" y="392055"/>
                      <a:pt x="1003903" y="310393"/>
                      <a:pt x="964754" y="251670"/>
                    </a:cubicBezTo>
                    <a:cubicBezTo>
                      <a:pt x="956365" y="220910"/>
                      <a:pt x="936939" y="191164"/>
                      <a:pt x="939587" y="159391"/>
                    </a:cubicBezTo>
                    <a:cubicBezTo>
                      <a:pt x="940544" y="147901"/>
                      <a:pt x="962068" y="147796"/>
                      <a:pt x="973143" y="151002"/>
                    </a:cubicBezTo>
                    <a:cubicBezTo>
                      <a:pt x="1069990" y="179037"/>
                      <a:pt x="1163294" y="218114"/>
                      <a:pt x="1258369" y="251670"/>
                    </a:cubicBezTo>
                    <a:cubicBezTo>
                      <a:pt x="1297518" y="282430"/>
                      <a:pt x="1367949" y="294787"/>
                      <a:pt x="1375815" y="343949"/>
                    </a:cubicBezTo>
                    <a:cubicBezTo>
                      <a:pt x="1383416" y="391455"/>
                      <a:pt x="1338184" y="448178"/>
                      <a:pt x="1291925" y="461395"/>
                    </a:cubicBezTo>
                    <a:cubicBezTo>
                      <a:pt x="1149016" y="502226"/>
                      <a:pt x="995514" y="483766"/>
                      <a:pt x="847308" y="494951"/>
                    </a:cubicBezTo>
                    <a:cubicBezTo>
                      <a:pt x="651565" y="492155"/>
                      <a:pt x="455408" y="473540"/>
                      <a:pt x="260079" y="486562"/>
                    </a:cubicBezTo>
                    <a:cubicBezTo>
                      <a:pt x="148160" y="494023"/>
                      <a:pt x="485203" y="492096"/>
                      <a:pt x="595639" y="511729"/>
                    </a:cubicBezTo>
                    <a:cubicBezTo>
                      <a:pt x="615107" y="515190"/>
                      <a:pt x="623602" y="539692"/>
                      <a:pt x="637584" y="553673"/>
                    </a:cubicBezTo>
                    <a:cubicBezTo>
                      <a:pt x="629452" y="594331"/>
                      <a:pt x="635678" y="623114"/>
                      <a:pt x="570472" y="620785"/>
                    </a:cubicBezTo>
                    <a:cubicBezTo>
                      <a:pt x="510731" y="618651"/>
                      <a:pt x="335186" y="578361"/>
                      <a:pt x="394303" y="587229"/>
                    </a:cubicBezTo>
                    <a:cubicBezTo>
                      <a:pt x="621166" y="621259"/>
                      <a:pt x="847308" y="659934"/>
                      <a:pt x="1073811" y="696286"/>
                    </a:cubicBezTo>
                    <a:cubicBezTo>
                      <a:pt x="1149312" y="724249"/>
                      <a:pt x="1228301" y="744169"/>
                      <a:pt x="1300314" y="780176"/>
                    </a:cubicBezTo>
                    <a:cubicBezTo>
                      <a:pt x="1308223" y="784131"/>
                      <a:pt x="1300688" y="804159"/>
                      <a:pt x="1291925" y="805343"/>
                    </a:cubicBezTo>
                    <a:cubicBezTo>
                      <a:pt x="1192010" y="818845"/>
                      <a:pt x="1090589" y="816528"/>
                      <a:pt x="989921" y="822121"/>
                    </a:cubicBezTo>
                    <a:cubicBezTo>
                      <a:pt x="847308" y="816528"/>
                      <a:pt x="704805" y="805343"/>
                      <a:pt x="562083" y="805343"/>
                    </a:cubicBezTo>
                    <a:cubicBezTo>
                      <a:pt x="549577" y="805343"/>
                      <a:pt x="590046" y="810936"/>
                      <a:pt x="595639" y="822121"/>
                    </a:cubicBezTo>
                    <a:cubicBezTo>
                      <a:pt x="608392" y="847627"/>
                      <a:pt x="606824" y="878048"/>
                      <a:pt x="612417" y="906011"/>
                    </a:cubicBezTo>
                    <a:cubicBezTo>
                      <a:pt x="595639" y="914400"/>
                      <a:pt x="580748" y="933045"/>
                      <a:pt x="562083" y="931178"/>
                    </a:cubicBezTo>
                    <a:cubicBezTo>
                      <a:pt x="405998" y="915570"/>
                      <a:pt x="381341" y="892077"/>
                      <a:pt x="268468" y="830510"/>
                    </a:cubicBezTo>
                    <a:cubicBezTo>
                      <a:pt x="411083" y="687895"/>
                      <a:pt x="374750" y="706656"/>
                      <a:pt x="796975" y="855677"/>
                    </a:cubicBezTo>
                    <a:cubicBezTo>
                      <a:pt x="832841" y="868336"/>
                      <a:pt x="752234" y="917196"/>
                      <a:pt x="729863" y="947956"/>
                    </a:cubicBezTo>
                    <a:cubicBezTo>
                      <a:pt x="667609" y="936970"/>
                      <a:pt x="572163" y="955566"/>
                      <a:pt x="553694" y="872455"/>
                    </a:cubicBezTo>
                    <a:cubicBezTo>
                      <a:pt x="551507" y="862613"/>
                      <a:pt x="564879" y="855677"/>
                      <a:pt x="570472" y="847288"/>
                    </a:cubicBezTo>
                    <a:cubicBezTo>
                      <a:pt x="678293" y="860766"/>
                      <a:pt x="775796" y="833406"/>
                      <a:pt x="763419" y="1006679"/>
                    </a:cubicBezTo>
                    <a:cubicBezTo>
                      <a:pt x="760587" y="1046321"/>
                      <a:pt x="713085" y="1068198"/>
                      <a:pt x="687918" y="1098958"/>
                    </a:cubicBezTo>
                    <a:cubicBezTo>
                      <a:pt x="559287" y="1065402"/>
                      <a:pt x="425969" y="1046350"/>
                      <a:pt x="302024" y="998290"/>
                    </a:cubicBezTo>
                    <a:cubicBezTo>
                      <a:pt x="282168" y="990591"/>
                      <a:pt x="257470" y="948379"/>
                      <a:pt x="276857" y="939567"/>
                    </a:cubicBezTo>
                    <a:cubicBezTo>
                      <a:pt x="340956" y="910431"/>
                      <a:pt x="416674" y="922789"/>
                      <a:pt x="486582" y="914400"/>
                    </a:cubicBezTo>
                    <a:cubicBezTo>
                      <a:pt x="590046" y="947956"/>
                      <a:pt x="701998" y="962057"/>
                      <a:pt x="796975" y="1015068"/>
                    </a:cubicBezTo>
                    <a:cubicBezTo>
                      <a:pt x="829734" y="1033352"/>
                      <a:pt x="876754" y="1092489"/>
                      <a:pt x="847308" y="1115736"/>
                    </a:cubicBezTo>
                    <a:cubicBezTo>
                      <a:pt x="792045" y="1159365"/>
                      <a:pt x="707492" y="1132514"/>
                      <a:pt x="637584" y="1140903"/>
                    </a:cubicBezTo>
                    <a:cubicBezTo>
                      <a:pt x="607430" y="1131480"/>
                      <a:pt x="86731" y="1007552"/>
                      <a:pt x="25187" y="880844"/>
                    </a:cubicBezTo>
                    <a:cubicBezTo>
                      <a:pt x="0" y="828989"/>
                      <a:pt x="40550" y="746857"/>
                      <a:pt x="92299" y="721453"/>
                    </a:cubicBezTo>
                    <a:cubicBezTo>
                      <a:pt x="211974" y="662703"/>
                      <a:pt x="355154" y="676712"/>
                      <a:pt x="486582" y="654341"/>
                    </a:cubicBezTo>
                    <a:cubicBezTo>
                      <a:pt x="573268" y="657137"/>
                      <a:pt x="661395" y="646746"/>
                      <a:pt x="746641" y="662730"/>
                    </a:cubicBezTo>
                    <a:cubicBezTo>
                      <a:pt x="760655" y="665358"/>
                      <a:pt x="763585" y="693268"/>
                      <a:pt x="755030" y="704675"/>
                    </a:cubicBezTo>
                    <a:cubicBezTo>
                      <a:pt x="748112" y="713899"/>
                      <a:pt x="732659" y="699082"/>
                      <a:pt x="721474" y="696286"/>
                    </a:cubicBezTo>
                    <a:cubicBezTo>
                      <a:pt x="713085" y="654341"/>
                      <a:pt x="696307" y="613227"/>
                      <a:pt x="696307" y="570451"/>
                    </a:cubicBezTo>
                    <a:cubicBezTo>
                      <a:pt x="696307" y="384723"/>
                      <a:pt x="873305" y="446208"/>
                      <a:pt x="1040255" y="411061"/>
                    </a:cubicBezTo>
                    <a:cubicBezTo>
                      <a:pt x="1197096" y="515622"/>
                      <a:pt x="1216424" y="475043"/>
                      <a:pt x="1216424" y="671119"/>
                    </a:cubicBezTo>
                    <a:cubicBezTo>
                      <a:pt x="1216424" y="681201"/>
                      <a:pt x="1199646" y="682304"/>
                      <a:pt x="1191257" y="687897"/>
                    </a:cubicBezTo>
                    <a:cubicBezTo>
                      <a:pt x="1088448" y="613127"/>
                      <a:pt x="1058283" y="624443"/>
                      <a:pt x="1073811" y="461395"/>
                    </a:cubicBezTo>
                    <a:cubicBezTo>
                      <a:pt x="1075239" y="446404"/>
                      <a:pt x="1101774" y="450210"/>
                      <a:pt x="1115756" y="444617"/>
                    </a:cubicBezTo>
                    <a:cubicBezTo>
                      <a:pt x="1174479" y="503340"/>
                      <a:pt x="1242402" y="554120"/>
                      <a:pt x="1291925" y="620785"/>
                    </a:cubicBezTo>
                    <a:cubicBezTo>
                      <a:pt x="1316715" y="654155"/>
                      <a:pt x="1372582" y="723083"/>
                      <a:pt x="1333870" y="738231"/>
                    </a:cubicBezTo>
                    <a:cubicBezTo>
                      <a:pt x="1259803" y="767214"/>
                      <a:pt x="1177275" y="710268"/>
                      <a:pt x="1098978" y="696286"/>
                    </a:cubicBezTo>
                    <a:cubicBezTo>
                      <a:pt x="1082200" y="682304"/>
                      <a:pt x="1026815" y="653637"/>
                      <a:pt x="1048644" y="654341"/>
                    </a:cubicBezTo>
                    <a:cubicBezTo>
                      <a:pt x="1341714" y="663795"/>
                      <a:pt x="1299537" y="630301"/>
                      <a:pt x="1392593" y="746620"/>
                    </a:cubicBezTo>
                    <a:cubicBezTo>
                      <a:pt x="1378611" y="763398"/>
                      <a:pt x="1371003" y="789038"/>
                      <a:pt x="1350648" y="796954"/>
                    </a:cubicBezTo>
                    <a:cubicBezTo>
                      <a:pt x="1225202" y="845739"/>
                      <a:pt x="1224535" y="785186"/>
                      <a:pt x="1149312" y="696286"/>
                    </a:cubicBezTo>
                    <a:cubicBezTo>
                      <a:pt x="1166090" y="648748"/>
                      <a:pt x="1155926" y="578771"/>
                      <a:pt x="1199646" y="553673"/>
                    </a:cubicBezTo>
                    <a:cubicBezTo>
                      <a:pt x="1564212" y="344386"/>
                      <a:pt x="1533049" y="332325"/>
                      <a:pt x="1635874" y="486562"/>
                    </a:cubicBezTo>
                    <a:cubicBezTo>
                      <a:pt x="1624689" y="494951"/>
                      <a:pt x="1613772" y="519747"/>
                      <a:pt x="1602318" y="511729"/>
                    </a:cubicBezTo>
                    <a:cubicBezTo>
                      <a:pt x="1511167" y="447923"/>
                      <a:pt x="1567502" y="358008"/>
                      <a:pt x="1585540" y="276837"/>
                    </a:cubicBezTo>
                    <a:cubicBezTo>
                      <a:pt x="1607911" y="321578"/>
                      <a:pt x="1635708" y="363996"/>
                      <a:pt x="1652652" y="411061"/>
                    </a:cubicBezTo>
                    <a:cubicBezTo>
                      <a:pt x="1661229" y="434886"/>
                      <a:pt x="1678360" y="468089"/>
                      <a:pt x="1661041" y="486562"/>
                    </a:cubicBezTo>
                    <a:cubicBezTo>
                      <a:pt x="1627640" y="522189"/>
                      <a:pt x="1571558" y="525710"/>
                      <a:pt x="1526817" y="545284"/>
                    </a:cubicBezTo>
                    <a:cubicBezTo>
                      <a:pt x="1373019" y="514525"/>
                      <a:pt x="1214412" y="502016"/>
                      <a:pt x="1065422" y="453006"/>
                    </a:cubicBezTo>
                    <a:cubicBezTo>
                      <a:pt x="998380" y="430953"/>
                      <a:pt x="906370" y="404029"/>
                      <a:pt x="889253" y="335560"/>
                    </a:cubicBezTo>
                    <a:cubicBezTo>
                      <a:pt x="877644" y="289124"/>
                      <a:pt x="984328" y="324375"/>
                      <a:pt x="1031866" y="318782"/>
                    </a:cubicBezTo>
                    <a:cubicBezTo>
                      <a:pt x="1079404" y="355134"/>
                      <a:pt x="1141788" y="377713"/>
                      <a:pt x="1174479" y="427839"/>
                    </a:cubicBezTo>
                    <a:cubicBezTo>
                      <a:pt x="1190057" y="451725"/>
                      <a:pt x="1182936" y="525011"/>
                      <a:pt x="1157701" y="511729"/>
                    </a:cubicBezTo>
                    <a:cubicBezTo>
                      <a:pt x="1092748" y="477543"/>
                      <a:pt x="1062626" y="399876"/>
                      <a:pt x="1015088" y="343949"/>
                    </a:cubicBezTo>
                    <a:cubicBezTo>
                      <a:pt x="1006699" y="304800"/>
                      <a:pt x="958496" y="251312"/>
                      <a:pt x="989921" y="226503"/>
                    </a:cubicBezTo>
                    <a:cubicBezTo>
                      <a:pt x="1038256" y="188344"/>
                      <a:pt x="1114156" y="205719"/>
                      <a:pt x="1174479" y="218114"/>
                    </a:cubicBezTo>
                    <a:cubicBezTo>
                      <a:pt x="1320887" y="248198"/>
                      <a:pt x="1459705" y="307597"/>
                      <a:pt x="1602318" y="352338"/>
                    </a:cubicBezTo>
                    <a:cubicBezTo>
                      <a:pt x="1612306" y="373083"/>
                      <a:pt x="1800266" y="628928"/>
                      <a:pt x="1669430" y="704675"/>
                    </a:cubicBezTo>
                    <a:cubicBezTo>
                      <a:pt x="1634194" y="725075"/>
                      <a:pt x="1591133" y="682304"/>
                      <a:pt x="1551984" y="671119"/>
                    </a:cubicBezTo>
                    <a:cubicBezTo>
                      <a:pt x="1451316" y="604007"/>
                      <a:pt x="1338972" y="551750"/>
                      <a:pt x="1249980" y="469784"/>
                    </a:cubicBezTo>
                    <a:cubicBezTo>
                      <a:pt x="1226984" y="448603"/>
                      <a:pt x="1204388" y="389637"/>
                      <a:pt x="1233202" y="377505"/>
                    </a:cubicBezTo>
                    <a:cubicBezTo>
                      <a:pt x="1287873" y="354486"/>
                      <a:pt x="1350648" y="394283"/>
                      <a:pt x="1409371" y="402672"/>
                    </a:cubicBezTo>
                    <a:cubicBezTo>
                      <a:pt x="1469769" y="467384"/>
                      <a:pt x="1799854" y="683630"/>
                      <a:pt x="1602318" y="855677"/>
                    </a:cubicBezTo>
                    <a:cubicBezTo>
                      <a:pt x="1547129" y="903745"/>
                      <a:pt x="1456909" y="872455"/>
                      <a:pt x="1384204" y="880844"/>
                    </a:cubicBezTo>
                    <a:lnTo>
                      <a:pt x="830530" y="847288"/>
                    </a:lnTo>
                    <a:cubicBezTo>
                      <a:pt x="804832" y="845232"/>
                      <a:pt x="755030" y="856291"/>
                      <a:pt x="755030" y="830510"/>
                    </a:cubicBezTo>
                    <a:cubicBezTo>
                      <a:pt x="755030" y="805188"/>
                      <a:pt x="805363" y="824917"/>
                      <a:pt x="830530" y="822121"/>
                    </a:cubicBezTo>
                    <a:cubicBezTo>
                      <a:pt x="900438" y="833306"/>
                      <a:pt x="976932" y="824015"/>
                      <a:pt x="1040255" y="855677"/>
                    </a:cubicBezTo>
                    <a:cubicBezTo>
                      <a:pt x="1061770" y="866435"/>
                      <a:pt x="1004216" y="889616"/>
                      <a:pt x="981532" y="897622"/>
                    </a:cubicBezTo>
                    <a:cubicBezTo>
                      <a:pt x="955031" y="906975"/>
                      <a:pt x="870981" y="914898"/>
                      <a:pt x="897642" y="906011"/>
                    </a:cubicBezTo>
                    <a:cubicBezTo>
                      <a:pt x="932535" y="894380"/>
                      <a:pt x="970347" y="894826"/>
                      <a:pt x="1006699" y="889233"/>
                    </a:cubicBezTo>
                    <a:cubicBezTo>
                      <a:pt x="1037459" y="892029"/>
                      <a:pt x="1117810" y="873141"/>
                      <a:pt x="1098978" y="897622"/>
                    </a:cubicBezTo>
                    <a:cubicBezTo>
                      <a:pt x="1018307" y="1002494"/>
                      <a:pt x="934308" y="997245"/>
                      <a:pt x="830530" y="1006679"/>
                    </a:cubicBezTo>
                    <a:cubicBezTo>
                      <a:pt x="871960" y="965249"/>
                      <a:pt x="903555" y="911718"/>
                      <a:pt x="964754" y="1040235"/>
                    </a:cubicBezTo>
                    <a:cubicBezTo>
                      <a:pt x="980567" y="1073442"/>
                      <a:pt x="953569" y="1112940"/>
                      <a:pt x="947976" y="1149292"/>
                    </a:cubicBezTo>
                    <a:cubicBezTo>
                      <a:pt x="938010" y="1145970"/>
                      <a:pt x="876624" y="1132099"/>
                      <a:pt x="956365" y="1124125"/>
                    </a:cubicBezTo>
                    <a:cubicBezTo>
                      <a:pt x="973290" y="1122432"/>
                      <a:pt x="989921" y="1129718"/>
                      <a:pt x="1006699" y="1132514"/>
                    </a:cubicBezTo>
                    <a:cubicBezTo>
                      <a:pt x="956365" y="1166070"/>
                      <a:pt x="915131" y="1221910"/>
                      <a:pt x="855697" y="1233182"/>
                    </a:cubicBezTo>
                    <a:cubicBezTo>
                      <a:pt x="745769" y="1254031"/>
                      <a:pt x="625978" y="1261081"/>
                      <a:pt x="520138" y="1224793"/>
                    </a:cubicBezTo>
                    <a:cubicBezTo>
                      <a:pt x="488176" y="1213835"/>
                      <a:pt x="530573" y="1144711"/>
                      <a:pt x="562083" y="1132514"/>
                    </a:cubicBezTo>
                    <a:cubicBezTo>
                      <a:pt x="629935" y="1106249"/>
                      <a:pt x="707492" y="1126921"/>
                      <a:pt x="780197" y="1124125"/>
                    </a:cubicBezTo>
                    <a:cubicBezTo>
                      <a:pt x="810956" y="1129718"/>
                      <a:pt x="848062" y="1121373"/>
                      <a:pt x="872475" y="1140903"/>
                    </a:cubicBezTo>
                    <a:cubicBezTo>
                      <a:pt x="901195" y="1163880"/>
                      <a:pt x="848870" y="1206453"/>
                      <a:pt x="838919" y="1216404"/>
                    </a:cubicBezTo>
                    <a:cubicBezTo>
                      <a:pt x="786692" y="1157648"/>
                      <a:pt x="722223" y="1113490"/>
                      <a:pt x="755030" y="1015068"/>
                    </a:cubicBezTo>
                    <a:cubicBezTo>
                      <a:pt x="764595" y="986373"/>
                      <a:pt x="805363" y="981512"/>
                      <a:pt x="830530" y="964734"/>
                    </a:cubicBezTo>
                    <a:cubicBezTo>
                      <a:pt x="838919" y="989901"/>
                      <a:pt x="860900" y="1014222"/>
                      <a:pt x="855697" y="1040235"/>
                    </a:cubicBezTo>
                    <a:cubicBezTo>
                      <a:pt x="852595" y="1055746"/>
                      <a:pt x="819039" y="1022190"/>
                      <a:pt x="822141" y="1006679"/>
                    </a:cubicBezTo>
                    <a:cubicBezTo>
                      <a:pt x="826794" y="983412"/>
                      <a:pt x="855697" y="973123"/>
                      <a:pt x="872475" y="956345"/>
                    </a:cubicBezTo>
                    <a:cubicBezTo>
                      <a:pt x="945180" y="989901"/>
                      <a:pt x="1022795" y="1014399"/>
                      <a:pt x="1090589" y="1057013"/>
                    </a:cubicBezTo>
                    <a:cubicBezTo>
                      <a:pt x="1095467" y="1060079"/>
                      <a:pt x="1212783" y="1162050"/>
                      <a:pt x="1174479" y="1208015"/>
                    </a:cubicBezTo>
                    <a:cubicBezTo>
                      <a:pt x="1163157" y="1221601"/>
                      <a:pt x="1140923" y="1196830"/>
                      <a:pt x="1124145" y="1191237"/>
                    </a:cubicBezTo>
                    <a:cubicBezTo>
                      <a:pt x="1260272" y="1109561"/>
                      <a:pt x="1057433" y="1214080"/>
                      <a:pt x="1216424" y="1199626"/>
                    </a:cubicBezTo>
                    <a:cubicBezTo>
                      <a:pt x="1264012" y="1195300"/>
                      <a:pt x="1305907" y="1166070"/>
                      <a:pt x="1350648" y="1149292"/>
                    </a:cubicBezTo>
                    <a:cubicBezTo>
                      <a:pt x="1272351" y="1107347"/>
                      <a:pt x="1202676" y="1041756"/>
                      <a:pt x="1115756" y="1023457"/>
                    </a:cubicBezTo>
                    <a:cubicBezTo>
                      <a:pt x="984383" y="995799"/>
                      <a:pt x="846560" y="1000638"/>
                      <a:pt x="713085" y="1015068"/>
                    </a:cubicBezTo>
                    <a:cubicBezTo>
                      <a:pt x="679493" y="1018700"/>
                      <a:pt x="771932" y="1052120"/>
                      <a:pt x="805364" y="1057013"/>
                    </a:cubicBezTo>
                    <a:cubicBezTo>
                      <a:pt x="888416" y="1069167"/>
                      <a:pt x="973143" y="1062606"/>
                      <a:pt x="1057033" y="1065402"/>
                    </a:cubicBezTo>
                    <a:cubicBezTo>
                      <a:pt x="1110163" y="1045828"/>
                      <a:pt x="1170890" y="1040334"/>
                      <a:pt x="1216424" y="1006679"/>
                    </a:cubicBezTo>
                    <a:cubicBezTo>
                      <a:pt x="1320418" y="929814"/>
                      <a:pt x="1178083" y="891976"/>
                      <a:pt x="1308703" y="947956"/>
                    </a:cubicBezTo>
                    <a:cubicBezTo>
                      <a:pt x="1365784" y="876605"/>
                      <a:pt x="1377462" y="884139"/>
                      <a:pt x="1308703" y="746620"/>
                    </a:cubicBezTo>
                    <a:cubicBezTo>
                      <a:pt x="1301096" y="731406"/>
                      <a:pt x="1275147" y="741027"/>
                      <a:pt x="1258369" y="738231"/>
                    </a:cubicBezTo>
                    <a:cubicBezTo>
                      <a:pt x="1272351" y="752213"/>
                      <a:pt x="1280639" y="778209"/>
                      <a:pt x="1300314" y="780176"/>
                    </a:cubicBezTo>
                    <a:cubicBezTo>
                      <a:pt x="1354132" y="785558"/>
                      <a:pt x="1367156" y="647032"/>
                      <a:pt x="1367426" y="645952"/>
                    </a:cubicBezTo>
                    <a:cubicBezTo>
                      <a:pt x="1359037" y="620785"/>
                      <a:pt x="1352462" y="594939"/>
                      <a:pt x="1342259" y="570451"/>
                    </a:cubicBezTo>
                    <a:cubicBezTo>
                      <a:pt x="1338381" y="561144"/>
                      <a:pt x="1327139" y="555229"/>
                      <a:pt x="1325481" y="545284"/>
                    </a:cubicBezTo>
                    <a:cubicBezTo>
                      <a:pt x="1318570" y="503818"/>
                      <a:pt x="1326022" y="460528"/>
                      <a:pt x="1317092" y="419450"/>
                    </a:cubicBezTo>
                    <a:cubicBezTo>
                      <a:pt x="1310952" y="391208"/>
                      <a:pt x="1284540" y="353844"/>
                      <a:pt x="1266758" y="327171"/>
                    </a:cubicBezTo>
                    <a:cubicBezTo>
                      <a:pt x="1255573" y="276837"/>
                      <a:pt x="1256990" y="221916"/>
                      <a:pt x="1233202" y="176169"/>
                    </a:cubicBezTo>
                    <a:cubicBezTo>
                      <a:pt x="1192918" y="98700"/>
                      <a:pt x="1068319" y="102549"/>
                      <a:pt x="1006699" y="92279"/>
                    </a:cubicBezTo>
                    <a:cubicBezTo>
                      <a:pt x="1001106" y="103464"/>
                      <a:pt x="1002427" y="125835"/>
                      <a:pt x="989921" y="125835"/>
                    </a:cubicBezTo>
                    <a:cubicBezTo>
                      <a:pt x="972016" y="125835"/>
                      <a:pt x="964533" y="99096"/>
                      <a:pt x="947976" y="92279"/>
                    </a:cubicBezTo>
                    <a:cubicBezTo>
                      <a:pt x="915993" y="79109"/>
                      <a:pt x="880864" y="75501"/>
                      <a:pt x="847308" y="67112"/>
                    </a:cubicBezTo>
                    <a:cubicBezTo>
                      <a:pt x="827734" y="72705"/>
                      <a:pt x="802981" y="69495"/>
                      <a:pt x="788586" y="83890"/>
                    </a:cubicBezTo>
                    <a:cubicBezTo>
                      <a:pt x="781457" y="91019"/>
                      <a:pt x="796975" y="103464"/>
                      <a:pt x="805364" y="109057"/>
                    </a:cubicBezTo>
                    <a:cubicBezTo>
                      <a:pt x="814957" y="115452"/>
                      <a:pt x="827734" y="114650"/>
                      <a:pt x="838919" y="117446"/>
                    </a:cubicBezTo>
                    <a:cubicBezTo>
                      <a:pt x="830530" y="103464"/>
                      <a:pt x="829221" y="80657"/>
                      <a:pt x="813752" y="75501"/>
                    </a:cubicBezTo>
                    <a:cubicBezTo>
                      <a:pt x="737476" y="50076"/>
                      <a:pt x="739217" y="81478"/>
                      <a:pt x="721474" y="125835"/>
                    </a:cubicBezTo>
                    <a:cubicBezTo>
                      <a:pt x="718678" y="103464"/>
                      <a:pt x="716273" y="81041"/>
                      <a:pt x="713085" y="58723"/>
                    </a:cubicBezTo>
                    <a:cubicBezTo>
                      <a:pt x="710680" y="41885"/>
                      <a:pt x="713135" y="23157"/>
                      <a:pt x="704696" y="8389"/>
                    </a:cubicBezTo>
                    <a:cubicBezTo>
                      <a:pt x="700309" y="711"/>
                      <a:pt x="687918" y="2796"/>
                      <a:pt x="679529" y="0"/>
                    </a:cubicBezTo>
                    <a:cubicBezTo>
                      <a:pt x="611956" y="45049"/>
                      <a:pt x="472708" y="113703"/>
                      <a:pt x="553694" y="243281"/>
                    </a:cubicBezTo>
                    <a:cubicBezTo>
                      <a:pt x="594471" y="308524"/>
                      <a:pt x="699103" y="293615"/>
                      <a:pt x="771808" y="318782"/>
                    </a:cubicBezTo>
                    <a:cubicBezTo>
                      <a:pt x="908828" y="310393"/>
                      <a:pt x="1046346" y="307986"/>
                      <a:pt x="1182868" y="293615"/>
                    </a:cubicBezTo>
                    <a:cubicBezTo>
                      <a:pt x="1206629" y="291114"/>
                      <a:pt x="1273741" y="265947"/>
                      <a:pt x="1249980" y="268448"/>
                    </a:cubicBezTo>
                    <a:cubicBezTo>
                      <a:pt x="1173617" y="276486"/>
                      <a:pt x="1098978" y="296411"/>
                      <a:pt x="1023477" y="310393"/>
                    </a:cubicBezTo>
                    <a:cubicBezTo>
                      <a:pt x="941838" y="422110"/>
                      <a:pt x="791054" y="509687"/>
                      <a:pt x="897642" y="654341"/>
                    </a:cubicBezTo>
                    <a:cubicBezTo>
                      <a:pt x="915508" y="678587"/>
                      <a:pt x="953569" y="676712"/>
                      <a:pt x="981532" y="687897"/>
                    </a:cubicBezTo>
                    <a:cubicBezTo>
                      <a:pt x="984328" y="729842"/>
                      <a:pt x="983010" y="772266"/>
                      <a:pt x="989921" y="813732"/>
                    </a:cubicBezTo>
                    <a:cubicBezTo>
                      <a:pt x="991579" y="823677"/>
                      <a:pt x="1006140" y="828832"/>
                      <a:pt x="1006699" y="838899"/>
                    </a:cubicBezTo>
                    <a:cubicBezTo>
                      <a:pt x="1009031" y="880872"/>
                      <a:pt x="1001106" y="922789"/>
                      <a:pt x="998310" y="964734"/>
                    </a:cubicBezTo>
                    <a:cubicBezTo>
                      <a:pt x="1003903" y="1003883"/>
                      <a:pt x="1008587" y="1043172"/>
                      <a:pt x="1015088" y="1082180"/>
                    </a:cubicBezTo>
                    <a:cubicBezTo>
                      <a:pt x="1020711" y="1115916"/>
                      <a:pt x="1027578" y="1123876"/>
                      <a:pt x="1040255" y="1157681"/>
                    </a:cubicBezTo>
                    <a:cubicBezTo>
                      <a:pt x="1043360" y="1165961"/>
                      <a:pt x="1045848" y="1174459"/>
                      <a:pt x="1048644" y="1182848"/>
                    </a:cubicBezTo>
                    <a:cubicBezTo>
                      <a:pt x="1034662" y="1196830"/>
                      <a:pt x="1026230" y="1221709"/>
                      <a:pt x="1006699" y="1224793"/>
                    </a:cubicBezTo>
                    <a:cubicBezTo>
                      <a:pt x="985693" y="1228110"/>
                      <a:pt x="888170" y="1207798"/>
                      <a:pt x="847308" y="1199626"/>
                    </a:cubicBezTo>
                    <a:cubicBezTo>
                      <a:pt x="866882" y="1210811"/>
                      <a:pt x="892504" y="1215146"/>
                      <a:pt x="906031" y="1233182"/>
                    </a:cubicBezTo>
                    <a:cubicBezTo>
                      <a:pt x="912949" y="1242406"/>
                      <a:pt x="901288" y="1255800"/>
                      <a:pt x="897642" y="1266738"/>
                    </a:cubicBezTo>
                    <a:cubicBezTo>
                      <a:pt x="892880" y="1281024"/>
                      <a:pt x="886457" y="1294701"/>
                      <a:pt x="880864" y="1308683"/>
                    </a:cubicBezTo>
                    <a:cubicBezTo>
                      <a:pt x="876957" y="1306730"/>
                      <a:pt x="784488" y="1262640"/>
                      <a:pt x="771808" y="1249960"/>
                    </a:cubicBezTo>
                    <a:cubicBezTo>
                      <a:pt x="757550" y="1235701"/>
                      <a:pt x="749437" y="1216404"/>
                      <a:pt x="738252" y="1199626"/>
                    </a:cubicBezTo>
                    <a:cubicBezTo>
                      <a:pt x="728484" y="1141017"/>
                      <a:pt x="729863" y="1166301"/>
                      <a:pt x="729863" y="1124125"/>
                    </a:cubicBezTo>
                  </a:path>
                </a:pathLst>
              </a:custGeom>
              <a:solidFill>
                <a:srgbClr val="0066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0" name="Rak 109"/>
              <p:cNvCxnSpPr/>
              <p:nvPr/>
            </p:nvCxnSpPr>
            <p:spPr>
              <a:xfrm rot="5400000">
                <a:off x="4261083" y="2268738"/>
                <a:ext cx="864754" cy="13865"/>
              </a:xfrm>
              <a:prstGeom prst="line">
                <a:avLst/>
              </a:prstGeom>
              <a:ln w="76200">
                <a:solidFill>
                  <a:srgbClr val="CC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upp 162"/>
          <p:cNvGrpSpPr>
            <a:grpSpLocks/>
          </p:cNvGrpSpPr>
          <p:nvPr/>
        </p:nvGrpSpPr>
        <p:grpSpPr bwMode="auto">
          <a:xfrm>
            <a:off x="7740650" y="2420938"/>
            <a:ext cx="700088" cy="2339975"/>
            <a:chOff x="6228184" y="-55004"/>
            <a:chExt cx="1296144" cy="2295872"/>
          </a:xfrm>
        </p:grpSpPr>
        <p:sp>
          <p:nvSpPr>
            <p:cNvPr id="123" name="Minus 122"/>
            <p:cNvSpPr/>
            <p:nvPr/>
          </p:nvSpPr>
          <p:spPr>
            <a:xfrm rot="5400000">
              <a:off x="5887883" y="962995"/>
              <a:ext cx="1979684" cy="576064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4" name="Begränsare 123"/>
            <p:cNvSpPr/>
            <p:nvPr/>
          </p:nvSpPr>
          <p:spPr>
            <a:xfrm rot="1744419">
              <a:off x="6228184" y="549337"/>
              <a:ext cx="1296144" cy="71649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5" name="Begränsare 124"/>
            <p:cNvSpPr/>
            <p:nvPr/>
          </p:nvSpPr>
          <p:spPr>
            <a:xfrm rot="18141718">
              <a:off x="6237121" y="556210"/>
              <a:ext cx="1295906" cy="73477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26" name="Grupp 132"/>
          <p:cNvGrpSpPr>
            <a:grpSpLocks/>
          </p:cNvGrpSpPr>
          <p:nvPr/>
        </p:nvGrpSpPr>
        <p:grpSpPr bwMode="auto">
          <a:xfrm>
            <a:off x="7577138" y="4338638"/>
            <a:ext cx="546100" cy="393700"/>
            <a:chOff x="3923928" y="836712"/>
            <a:chExt cx="1368152" cy="936104"/>
          </a:xfrm>
        </p:grpSpPr>
        <p:sp>
          <p:nvSpPr>
            <p:cNvPr id="127" name="Rektangel 126"/>
            <p:cNvSpPr/>
            <p:nvPr/>
          </p:nvSpPr>
          <p:spPr>
            <a:xfrm>
              <a:off x="3995517" y="1123583"/>
              <a:ext cx="1224973" cy="649233"/>
            </a:xfrm>
            <a:prstGeom prst="rect">
              <a:avLst/>
            </a:prstGeom>
            <a:solidFill>
              <a:srgbClr val="993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Rektangel 127"/>
            <p:cNvSpPr/>
            <p:nvPr/>
          </p:nvSpPr>
          <p:spPr>
            <a:xfrm>
              <a:off x="4138696" y="1195299"/>
              <a:ext cx="147155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9" name="Rektangel 128"/>
            <p:cNvSpPr/>
            <p:nvPr/>
          </p:nvSpPr>
          <p:spPr>
            <a:xfrm>
              <a:off x="4429029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0" name="Rektangel 129"/>
            <p:cNvSpPr/>
            <p:nvPr/>
          </p:nvSpPr>
          <p:spPr>
            <a:xfrm>
              <a:off x="4715387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Rektangel 130"/>
            <p:cNvSpPr/>
            <p:nvPr/>
          </p:nvSpPr>
          <p:spPr>
            <a:xfrm>
              <a:off x="4930155" y="1195299"/>
              <a:ext cx="218746" cy="57751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2" name="Likbent triangel 131"/>
            <p:cNvSpPr/>
            <p:nvPr/>
          </p:nvSpPr>
          <p:spPr>
            <a:xfrm>
              <a:off x="3923928" y="836712"/>
              <a:ext cx="1368152" cy="28687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3" name="Grupp 133"/>
          <p:cNvGrpSpPr>
            <a:grpSpLocks/>
          </p:cNvGrpSpPr>
          <p:nvPr/>
        </p:nvGrpSpPr>
        <p:grpSpPr bwMode="auto">
          <a:xfrm>
            <a:off x="7986713" y="4338638"/>
            <a:ext cx="546100" cy="393700"/>
            <a:chOff x="3923928" y="836712"/>
            <a:chExt cx="1368152" cy="936104"/>
          </a:xfrm>
        </p:grpSpPr>
        <p:sp>
          <p:nvSpPr>
            <p:cNvPr id="134" name="Rektangel 133"/>
            <p:cNvSpPr/>
            <p:nvPr/>
          </p:nvSpPr>
          <p:spPr>
            <a:xfrm>
              <a:off x="3995517" y="1123583"/>
              <a:ext cx="1224973" cy="649233"/>
            </a:xfrm>
            <a:prstGeom prst="rect">
              <a:avLst/>
            </a:prstGeom>
            <a:solidFill>
              <a:srgbClr val="993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" name="Rektangel 134"/>
            <p:cNvSpPr/>
            <p:nvPr/>
          </p:nvSpPr>
          <p:spPr>
            <a:xfrm>
              <a:off x="4138696" y="1195299"/>
              <a:ext cx="147155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" name="Rektangel 135"/>
            <p:cNvSpPr/>
            <p:nvPr/>
          </p:nvSpPr>
          <p:spPr>
            <a:xfrm>
              <a:off x="4429029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" name="Rektangel 136"/>
            <p:cNvSpPr/>
            <p:nvPr/>
          </p:nvSpPr>
          <p:spPr>
            <a:xfrm>
              <a:off x="4715387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8" name="Rektangel 137"/>
            <p:cNvSpPr/>
            <p:nvPr/>
          </p:nvSpPr>
          <p:spPr>
            <a:xfrm>
              <a:off x="4930155" y="1195299"/>
              <a:ext cx="218746" cy="57751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9" name="Likbent triangel 138"/>
            <p:cNvSpPr/>
            <p:nvPr/>
          </p:nvSpPr>
          <p:spPr>
            <a:xfrm>
              <a:off x="3923928" y="836712"/>
              <a:ext cx="1368152" cy="28687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40" name="Grupp 140"/>
          <p:cNvGrpSpPr>
            <a:grpSpLocks/>
          </p:cNvGrpSpPr>
          <p:nvPr/>
        </p:nvGrpSpPr>
        <p:grpSpPr bwMode="auto">
          <a:xfrm>
            <a:off x="7213600" y="4338638"/>
            <a:ext cx="546100" cy="393700"/>
            <a:chOff x="3923928" y="836712"/>
            <a:chExt cx="1368152" cy="936104"/>
          </a:xfrm>
        </p:grpSpPr>
        <p:sp>
          <p:nvSpPr>
            <p:cNvPr id="141" name="Rektangel 140"/>
            <p:cNvSpPr/>
            <p:nvPr/>
          </p:nvSpPr>
          <p:spPr>
            <a:xfrm>
              <a:off x="3995517" y="1123583"/>
              <a:ext cx="1224973" cy="649233"/>
            </a:xfrm>
            <a:prstGeom prst="rect">
              <a:avLst/>
            </a:prstGeom>
            <a:solidFill>
              <a:srgbClr val="993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2" name="Rektangel 141"/>
            <p:cNvSpPr/>
            <p:nvPr/>
          </p:nvSpPr>
          <p:spPr>
            <a:xfrm>
              <a:off x="4138696" y="1195299"/>
              <a:ext cx="147157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Rektangel 142"/>
            <p:cNvSpPr/>
            <p:nvPr/>
          </p:nvSpPr>
          <p:spPr>
            <a:xfrm>
              <a:off x="4429032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4" name="Rektangel 143"/>
            <p:cNvSpPr/>
            <p:nvPr/>
          </p:nvSpPr>
          <p:spPr>
            <a:xfrm>
              <a:off x="4715389" y="1195299"/>
              <a:ext cx="143179" cy="2906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Rektangel 144"/>
            <p:cNvSpPr/>
            <p:nvPr/>
          </p:nvSpPr>
          <p:spPr>
            <a:xfrm>
              <a:off x="4930157" y="1195299"/>
              <a:ext cx="218744" cy="57751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6" name="Likbent triangel 145"/>
            <p:cNvSpPr/>
            <p:nvPr/>
          </p:nvSpPr>
          <p:spPr>
            <a:xfrm>
              <a:off x="3923928" y="836712"/>
              <a:ext cx="1368152" cy="28687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7" name="Rektangel 146"/>
          <p:cNvSpPr/>
          <p:nvPr/>
        </p:nvSpPr>
        <p:spPr>
          <a:xfrm>
            <a:off x="6832600" y="4459288"/>
            <a:ext cx="488950" cy="273050"/>
          </a:xfrm>
          <a:prstGeom prst="rect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8" name="Rektangel 147"/>
          <p:cNvSpPr/>
          <p:nvPr/>
        </p:nvSpPr>
        <p:spPr>
          <a:xfrm>
            <a:off x="6889750" y="4489450"/>
            <a:ext cx="58738" cy="1222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9" name="Rektangel 148"/>
          <p:cNvSpPr/>
          <p:nvPr/>
        </p:nvSpPr>
        <p:spPr>
          <a:xfrm>
            <a:off x="7005638" y="4489450"/>
            <a:ext cx="57150" cy="1222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0" name="Rektangel 149"/>
          <p:cNvSpPr/>
          <p:nvPr/>
        </p:nvSpPr>
        <p:spPr>
          <a:xfrm>
            <a:off x="7119938" y="4489450"/>
            <a:ext cx="57150" cy="1222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1" name="Rektangel 150"/>
          <p:cNvSpPr/>
          <p:nvPr/>
        </p:nvSpPr>
        <p:spPr>
          <a:xfrm>
            <a:off x="7205663" y="4489450"/>
            <a:ext cx="87312" cy="242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2" name="Likbent triangel 151"/>
          <p:cNvSpPr/>
          <p:nvPr/>
        </p:nvSpPr>
        <p:spPr>
          <a:xfrm>
            <a:off x="6804025" y="4111625"/>
            <a:ext cx="546100" cy="571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" name="Rektangel 152"/>
          <p:cNvSpPr/>
          <p:nvPr/>
        </p:nvSpPr>
        <p:spPr>
          <a:xfrm>
            <a:off x="6827838" y="4176713"/>
            <a:ext cx="487362" cy="274637"/>
          </a:xfrm>
          <a:prstGeom prst="rect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" name="Rektangel 153"/>
          <p:cNvSpPr/>
          <p:nvPr/>
        </p:nvSpPr>
        <p:spPr>
          <a:xfrm>
            <a:off x="6884988" y="4189413"/>
            <a:ext cx="57150" cy="1206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" name="Rektangel 154"/>
          <p:cNvSpPr/>
          <p:nvPr/>
        </p:nvSpPr>
        <p:spPr>
          <a:xfrm>
            <a:off x="6999288" y="4189413"/>
            <a:ext cx="57150" cy="1206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6" name="Rektangel 155"/>
          <p:cNvSpPr/>
          <p:nvPr/>
        </p:nvSpPr>
        <p:spPr>
          <a:xfrm>
            <a:off x="7115175" y="4189413"/>
            <a:ext cx="57150" cy="1206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57" name="Grupp 158"/>
          <p:cNvGrpSpPr>
            <a:grpSpLocks/>
          </p:cNvGrpSpPr>
          <p:nvPr/>
        </p:nvGrpSpPr>
        <p:grpSpPr bwMode="auto">
          <a:xfrm>
            <a:off x="3924300" y="4292600"/>
            <a:ext cx="546100" cy="395288"/>
            <a:chOff x="3923928" y="836712"/>
            <a:chExt cx="1368152" cy="936104"/>
          </a:xfrm>
        </p:grpSpPr>
        <p:sp>
          <p:nvSpPr>
            <p:cNvPr id="158" name="Rektangel 157"/>
            <p:cNvSpPr/>
            <p:nvPr/>
          </p:nvSpPr>
          <p:spPr>
            <a:xfrm>
              <a:off x="3995517" y="1126191"/>
              <a:ext cx="1224973" cy="646625"/>
            </a:xfrm>
            <a:prstGeom prst="rect">
              <a:avLst/>
            </a:prstGeom>
            <a:solidFill>
              <a:srgbClr val="993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Rektangel 158"/>
            <p:cNvSpPr/>
            <p:nvPr/>
          </p:nvSpPr>
          <p:spPr>
            <a:xfrm>
              <a:off x="4138696" y="1197619"/>
              <a:ext cx="147157" cy="28571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0" name="Rektangel 159"/>
            <p:cNvSpPr/>
            <p:nvPr/>
          </p:nvSpPr>
          <p:spPr>
            <a:xfrm>
              <a:off x="4429032" y="1197619"/>
              <a:ext cx="143179" cy="28571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1" name="Rektangel 160"/>
            <p:cNvSpPr/>
            <p:nvPr/>
          </p:nvSpPr>
          <p:spPr>
            <a:xfrm>
              <a:off x="4715389" y="1197619"/>
              <a:ext cx="143179" cy="28571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Rektangel 161"/>
            <p:cNvSpPr/>
            <p:nvPr/>
          </p:nvSpPr>
          <p:spPr>
            <a:xfrm>
              <a:off x="4930157" y="1197619"/>
              <a:ext cx="218744" cy="57519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Likbent triangel 162"/>
            <p:cNvSpPr/>
            <p:nvPr/>
          </p:nvSpPr>
          <p:spPr>
            <a:xfrm>
              <a:off x="3923928" y="836712"/>
              <a:ext cx="1368152" cy="28947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CustomShape 1"/>
          <p:cNvSpPr/>
          <p:nvPr/>
        </p:nvSpPr>
        <p:spPr>
          <a:xfrm>
            <a:off x="1475640" y="764640"/>
            <a:ext cx="6480360" cy="2016000"/>
          </a:xfrm>
          <a:prstGeom prst="rect">
            <a:avLst/>
          </a:prstGeom>
          <a:solidFill>
            <a:srgbClr val="E2F3FE"/>
          </a:solidFill>
        </p:spPr>
      </p:sp>
      <p:sp>
        <p:nvSpPr>
          <p:cNvPr id="1224" name="CustomShape 2"/>
          <p:cNvSpPr/>
          <p:nvPr/>
        </p:nvSpPr>
        <p:spPr>
          <a:xfrm>
            <a:off x="2988000" y="2205000"/>
            <a:ext cx="71640" cy="575640"/>
          </a:xfrm>
          <a:prstGeom prst="round1Rect">
            <a:avLst>
              <a:gd name="adj" fmla="val 16667"/>
            </a:avLst>
          </a:prstGeom>
          <a:solidFill>
            <a:srgbClr val="663300"/>
          </a:solidFill>
        </p:spPr>
      </p:sp>
      <p:sp>
        <p:nvSpPr>
          <p:cNvPr id="1225" name="CustomShape 3"/>
          <p:cNvSpPr/>
          <p:nvPr/>
        </p:nvSpPr>
        <p:spPr>
          <a:xfrm>
            <a:off x="1475640" y="2781000"/>
            <a:ext cx="6480360" cy="143640"/>
          </a:xfrm>
          <a:prstGeom prst="rect">
            <a:avLst/>
          </a:prstGeom>
          <a:solidFill>
            <a:srgbClr val="663300"/>
          </a:solidFill>
        </p:spPr>
      </p:sp>
      <p:sp>
        <p:nvSpPr>
          <p:cNvPr id="1226" name="CustomShape 4"/>
          <p:cNvSpPr/>
          <p:nvPr/>
        </p:nvSpPr>
        <p:spPr>
          <a:xfrm>
            <a:off x="1475640" y="2925000"/>
            <a:ext cx="6480360" cy="791640"/>
          </a:xfrm>
          <a:prstGeom prst="rect">
            <a:avLst/>
          </a:prstGeom>
          <a:solidFill>
            <a:srgbClr val="808080"/>
          </a:solidFill>
        </p:spPr>
      </p:sp>
      <p:sp>
        <p:nvSpPr>
          <p:cNvPr id="1227" name="CustomShape 5"/>
          <p:cNvSpPr/>
          <p:nvPr/>
        </p:nvSpPr>
        <p:spPr>
          <a:xfrm>
            <a:off x="3060000" y="2781000"/>
            <a:ext cx="791640" cy="359640"/>
          </a:xfrm>
          <a:prstGeom prst="rect">
            <a:avLst/>
          </a:prstGeom>
          <a:solidFill>
            <a:srgbClr val="558ED5"/>
          </a:solidFill>
        </p:spPr>
      </p:sp>
      <p:sp>
        <p:nvSpPr>
          <p:cNvPr id="1228" name="CustomShape 6"/>
          <p:cNvSpPr/>
          <p:nvPr/>
        </p:nvSpPr>
        <p:spPr>
          <a:xfrm>
            <a:off x="2952360" y="2162160"/>
            <a:ext cx="274680" cy="311040"/>
          </a:xfrm>
          <a:prstGeom prst="rect">
            <a:avLst/>
          </a:prstGeom>
          <a:solidFill>
            <a:srgbClr val="77933C"/>
          </a:solidFill>
        </p:spPr>
      </p:sp>
      <p:sp>
        <p:nvSpPr>
          <p:cNvPr id="1229" name="CustomShape 7"/>
          <p:cNvSpPr/>
          <p:nvPr/>
        </p:nvSpPr>
        <p:spPr>
          <a:xfrm>
            <a:off x="2786050" y="2076480"/>
            <a:ext cx="399960" cy="504360"/>
          </a:xfrm>
          <a:prstGeom prst="rect">
            <a:avLst/>
          </a:prstGeom>
          <a:solidFill>
            <a:srgbClr val="92D050"/>
          </a:solidFill>
        </p:spPr>
      </p:sp>
      <p:sp>
        <p:nvSpPr>
          <p:cNvPr id="1231" name="CustomShape 9"/>
          <p:cNvSpPr/>
          <p:nvPr/>
        </p:nvSpPr>
        <p:spPr>
          <a:xfrm>
            <a:off x="5436000" y="1772640"/>
            <a:ext cx="359640" cy="1439640"/>
          </a:xfrm>
          <a:prstGeom prst="round1Rect">
            <a:avLst>
              <a:gd name="adj" fmla="val 16667"/>
            </a:avLst>
          </a:prstGeom>
          <a:solidFill>
            <a:srgbClr val="4A452A"/>
          </a:solidFill>
          <a:ln w="25560">
            <a:solidFill>
              <a:srgbClr val="4A452A"/>
            </a:solidFill>
            <a:round/>
          </a:ln>
        </p:spPr>
      </p:sp>
      <p:sp>
        <p:nvSpPr>
          <p:cNvPr id="1232" name="CustomShape 10"/>
          <p:cNvSpPr/>
          <p:nvPr/>
        </p:nvSpPr>
        <p:spPr>
          <a:xfrm>
            <a:off x="5508000" y="2565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3" name="CustomShape 11"/>
          <p:cNvSpPr/>
          <p:nvPr/>
        </p:nvSpPr>
        <p:spPr>
          <a:xfrm>
            <a:off x="5652000" y="2565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4" name="CustomShape 12"/>
          <p:cNvSpPr/>
          <p:nvPr/>
        </p:nvSpPr>
        <p:spPr>
          <a:xfrm>
            <a:off x="5641560" y="271188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5" name="CustomShape 13"/>
          <p:cNvSpPr/>
          <p:nvPr/>
        </p:nvSpPr>
        <p:spPr>
          <a:xfrm>
            <a:off x="5508000" y="2709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6" name="CustomShape 14"/>
          <p:cNvSpPr/>
          <p:nvPr/>
        </p:nvSpPr>
        <p:spPr>
          <a:xfrm>
            <a:off x="5508000" y="2277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7" name="CustomShape 15"/>
          <p:cNvSpPr/>
          <p:nvPr/>
        </p:nvSpPr>
        <p:spPr>
          <a:xfrm>
            <a:off x="5652000" y="2277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8" name="CustomShape 16"/>
          <p:cNvSpPr/>
          <p:nvPr/>
        </p:nvSpPr>
        <p:spPr>
          <a:xfrm>
            <a:off x="5641560" y="242388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39" name="CustomShape 17"/>
          <p:cNvSpPr/>
          <p:nvPr/>
        </p:nvSpPr>
        <p:spPr>
          <a:xfrm>
            <a:off x="5508000" y="2421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0" name="CustomShape 18"/>
          <p:cNvSpPr/>
          <p:nvPr/>
        </p:nvSpPr>
        <p:spPr>
          <a:xfrm>
            <a:off x="5508000" y="198612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1" name="CustomShape 19"/>
          <p:cNvSpPr/>
          <p:nvPr/>
        </p:nvSpPr>
        <p:spPr>
          <a:xfrm>
            <a:off x="5652000" y="198612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2" name="CustomShape 20"/>
          <p:cNvSpPr/>
          <p:nvPr/>
        </p:nvSpPr>
        <p:spPr>
          <a:xfrm>
            <a:off x="5641560" y="213300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3" name="CustomShape 21"/>
          <p:cNvSpPr/>
          <p:nvPr/>
        </p:nvSpPr>
        <p:spPr>
          <a:xfrm>
            <a:off x="5508000" y="2130120"/>
            <a:ext cx="71640" cy="716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4" name="CustomShape 22"/>
          <p:cNvSpPr/>
          <p:nvPr/>
        </p:nvSpPr>
        <p:spPr>
          <a:xfrm>
            <a:off x="6084000" y="2205000"/>
            <a:ext cx="359640" cy="791640"/>
          </a:xfrm>
          <a:prstGeom prst="round1Rect">
            <a:avLst>
              <a:gd name="adj" fmla="val 16667"/>
            </a:avLst>
          </a:prstGeom>
          <a:solidFill>
            <a:srgbClr val="4A452A"/>
          </a:solidFill>
          <a:ln w="25560">
            <a:solidFill>
              <a:srgbClr val="4A452A"/>
            </a:solidFill>
            <a:round/>
          </a:ln>
        </p:spPr>
      </p:sp>
      <p:sp>
        <p:nvSpPr>
          <p:cNvPr id="1245" name="CustomShape 23"/>
          <p:cNvSpPr/>
          <p:nvPr/>
        </p:nvSpPr>
        <p:spPr>
          <a:xfrm>
            <a:off x="6156000" y="26406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6" name="CustomShape 24"/>
          <p:cNvSpPr/>
          <p:nvPr/>
        </p:nvSpPr>
        <p:spPr>
          <a:xfrm>
            <a:off x="6300360" y="26406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7" name="CustomShape 25"/>
          <p:cNvSpPr/>
          <p:nvPr/>
        </p:nvSpPr>
        <p:spPr>
          <a:xfrm>
            <a:off x="6289560" y="272124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8" name="CustomShape 26"/>
          <p:cNvSpPr/>
          <p:nvPr/>
        </p:nvSpPr>
        <p:spPr>
          <a:xfrm>
            <a:off x="6156000" y="27198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49" name="CustomShape 27"/>
          <p:cNvSpPr/>
          <p:nvPr/>
        </p:nvSpPr>
        <p:spPr>
          <a:xfrm>
            <a:off x="6156000" y="24822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0" name="CustomShape 28"/>
          <p:cNvSpPr/>
          <p:nvPr/>
        </p:nvSpPr>
        <p:spPr>
          <a:xfrm>
            <a:off x="6300360" y="24822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1" name="CustomShape 29"/>
          <p:cNvSpPr/>
          <p:nvPr/>
        </p:nvSpPr>
        <p:spPr>
          <a:xfrm>
            <a:off x="6289560" y="256284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2" name="CustomShape 30"/>
          <p:cNvSpPr/>
          <p:nvPr/>
        </p:nvSpPr>
        <p:spPr>
          <a:xfrm>
            <a:off x="6156000" y="25614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3" name="CustomShape 31"/>
          <p:cNvSpPr/>
          <p:nvPr/>
        </p:nvSpPr>
        <p:spPr>
          <a:xfrm>
            <a:off x="6156000" y="23220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4" name="CustomShape 32"/>
          <p:cNvSpPr/>
          <p:nvPr/>
        </p:nvSpPr>
        <p:spPr>
          <a:xfrm>
            <a:off x="6300360" y="23220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5" name="CustomShape 33"/>
          <p:cNvSpPr/>
          <p:nvPr/>
        </p:nvSpPr>
        <p:spPr>
          <a:xfrm>
            <a:off x="6289560" y="24030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6" name="CustomShape 34"/>
          <p:cNvSpPr/>
          <p:nvPr/>
        </p:nvSpPr>
        <p:spPr>
          <a:xfrm>
            <a:off x="6156000" y="2401200"/>
            <a:ext cx="71640" cy="39240"/>
          </a:xfrm>
          <a:prstGeom prst="trapezoid">
            <a:avLst>
              <a:gd name="adj" fmla="val 25000"/>
            </a:avLst>
          </a:prstGeom>
          <a:solidFill>
            <a:srgbClr val="E7E6D5"/>
          </a:solidFill>
          <a:ln w="25560">
            <a:solidFill>
              <a:srgbClr val="A6A6A6"/>
            </a:solidFill>
            <a:round/>
          </a:ln>
        </p:spPr>
      </p:sp>
      <p:sp>
        <p:nvSpPr>
          <p:cNvPr id="1257" name="CustomShape 35"/>
          <p:cNvSpPr/>
          <p:nvPr/>
        </p:nvSpPr>
        <p:spPr>
          <a:xfrm rot="10800000" flipV="1">
            <a:off x="5328360" y="2924640"/>
            <a:ext cx="467640" cy="71640"/>
          </a:xfrm>
          <a:prstGeom prst="bentConnector2">
            <a:avLst/>
          </a:prstGeom>
          <a:ln w="9360">
            <a:solidFill>
              <a:srgbClr val="A6A6A6"/>
            </a:solidFill>
            <a:round/>
          </a:ln>
        </p:spPr>
      </p:sp>
      <p:sp>
        <p:nvSpPr>
          <p:cNvPr id="1258" name="Line 36"/>
          <p:cNvSpPr/>
          <p:nvPr/>
        </p:nvSpPr>
        <p:spPr>
          <a:xfrm>
            <a:off x="5796000" y="2060640"/>
            <a:ext cx="432000" cy="14400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</p:sp>
      <p:sp>
        <p:nvSpPr>
          <p:cNvPr id="1259" name="CustomShape 37"/>
          <p:cNvSpPr/>
          <p:nvPr/>
        </p:nvSpPr>
        <p:spPr>
          <a:xfrm>
            <a:off x="4469040" y="2698560"/>
            <a:ext cx="205200" cy="82080"/>
          </a:xfrm>
          <a:prstGeom prst="rect">
            <a:avLst/>
          </a:prstGeom>
          <a:solidFill>
            <a:srgbClr val="A6A6A6"/>
          </a:solidFill>
        </p:spPr>
      </p:sp>
      <p:sp>
        <p:nvSpPr>
          <p:cNvPr id="1260" name="CustomShape 38"/>
          <p:cNvSpPr/>
          <p:nvPr/>
        </p:nvSpPr>
        <p:spPr>
          <a:xfrm>
            <a:off x="4428000" y="2637000"/>
            <a:ext cx="287640" cy="82080"/>
          </a:xfrm>
          <a:prstGeom prst="trapezoid">
            <a:avLst>
              <a:gd name="adj" fmla="val 25000"/>
            </a:avLst>
          </a:prstGeom>
          <a:solidFill>
            <a:srgbClr val="4A452A"/>
          </a:solidFill>
        </p:spPr>
      </p:sp>
      <p:sp>
        <p:nvSpPr>
          <p:cNvPr id="1261" name="CustomShape 39"/>
          <p:cNvSpPr/>
          <p:nvPr/>
        </p:nvSpPr>
        <p:spPr>
          <a:xfrm rot="5400000" flipH="1">
            <a:off x="3995640" y="2781000"/>
            <a:ext cx="287640" cy="863640"/>
          </a:xfrm>
          <a:prstGeom prst="bentConnector2">
            <a:avLst/>
          </a:prstGeom>
          <a:ln w="9360">
            <a:solidFill>
              <a:srgbClr val="BFBFBF"/>
            </a:solidFill>
            <a:round/>
          </a:ln>
        </p:spPr>
      </p:sp>
      <p:sp>
        <p:nvSpPr>
          <p:cNvPr id="1262" name="CustomShape 40"/>
          <p:cNvSpPr/>
          <p:nvPr/>
        </p:nvSpPr>
        <p:spPr>
          <a:xfrm>
            <a:off x="3996000" y="1556640"/>
            <a:ext cx="2808000" cy="1872000"/>
          </a:xfrm>
          <a:prstGeom prst="ellipse">
            <a:avLst/>
          </a:prstGeom>
          <a:ln w="28440">
            <a:solidFill>
              <a:srgbClr val="3A5F8B"/>
            </a:solidFill>
            <a:custDash>
              <a:ds d="316000" sp="237000"/>
            </a:custDash>
            <a:round/>
          </a:ln>
        </p:spPr>
      </p:sp>
      <p:sp>
        <p:nvSpPr>
          <p:cNvPr id="1263" name="CustomShape 41"/>
          <p:cNvSpPr/>
          <p:nvPr/>
        </p:nvSpPr>
        <p:spPr>
          <a:xfrm>
            <a:off x="1691640" y="1700640"/>
            <a:ext cx="2304000" cy="1511640"/>
          </a:xfrm>
          <a:prstGeom prst="ellipse">
            <a:avLst/>
          </a:prstGeom>
          <a:ln w="28440">
            <a:solidFill>
              <a:srgbClr val="3A5F8B"/>
            </a:solidFill>
            <a:custDash>
              <a:ds d="316000" sp="237000"/>
            </a:custDash>
            <a:round/>
          </a:ln>
        </p:spPr>
      </p:sp>
      <p:sp>
        <p:nvSpPr>
          <p:cNvPr id="1264" name="CustomShape 42"/>
          <p:cNvSpPr/>
          <p:nvPr/>
        </p:nvSpPr>
        <p:spPr>
          <a:xfrm>
            <a:off x="6660360" y="2997000"/>
            <a:ext cx="1151640" cy="655920"/>
          </a:xfrm>
          <a:prstGeom prst="ellipse">
            <a:avLst/>
          </a:prstGeom>
          <a:ln w="28440">
            <a:solidFill>
              <a:srgbClr val="3A5F8B"/>
            </a:solidFill>
            <a:custDash>
              <a:ds d="316000" sp="237000"/>
            </a:custDash>
            <a:round/>
          </a:ln>
        </p:spPr>
      </p:sp>
      <p:sp>
        <p:nvSpPr>
          <p:cNvPr id="1265" name="CustomShape 43"/>
          <p:cNvSpPr/>
          <p:nvPr/>
        </p:nvSpPr>
        <p:spPr>
          <a:xfrm>
            <a:off x="6372360" y="836640"/>
            <a:ext cx="1295640" cy="1232280"/>
          </a:xfrm>
          <a:prstGeom prst="ellipse">
            <a:avLst/>
          </a:prstGeom>
          <a:ln w="28440">
            <a:solidFill>
              <a:srgbClr val="3A5F8B"/>
            </a:solidFill>
            <a:custDash>
              <a:ds d="316000" sp="237000"/>
            </a:custDash>
            <a:round/>
          </a:ln>
        </p:spPr>
      </p:sp>
      <p:sp>
        <p:nvSpPr>
          <p:cNvPr id="1266" name="CustomShape 44"/>
          <p:cNvSpPr/>
          <p:nvPr/>
        </p:nvSpPr>
        <p:spPr>
          <a:xfrm>
            <a:off x="6339240" y="1196640"/>
            <a:ext cx="13834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atmosphere</a:t>
            </a:r>
            <a:endParaRPr/>
          </a:p>
        </p:txBody>
      </p:sp>
      <p:sp>
        <p:nvSpPr>
          <p:cNvPr id="1267" name="CustomShape 45"/>
          <p:cNvSpPr/>
          <p:nvPr/>
        </p:nvSpPr>
        <p:spPr>
          <a:xfrm>
            <a:off x="3988080" y="2195640"/>
            <a:ext cx="156024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technosphere</a:t>
            </a:r>
            <a:endParaRPr/>
          </a:p>
        </p:txBody>
      </p:sp>
      <p:sp>
        <p:nvSpPr>
          <p:cNvPr id="1268" name="CustomShape 46"/>
          <p:cNvSpPr/>
          <p:nvPr/>
        </p:nvSpPr>
        <p:spPr>
          <a:xfrm>
            <a:off x="1663200" y="2133000"/>
            <a:ext cx="117936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biosphere</a:t>
            </a:r>
            <a:endParaRPr/>
          </a:p>
        </p:txBody>
      </p:sp>
      <p:sp>
        <p:nvSpPr>
          <p:cNvPr id="1269" name="CustomShape 47"/>
          <p:cNvSpPr/>
          <p:nvPr/>
        </p:nvSpPr>
        <p:spPr>
          <a:xfrm>
            <a:off x="6617520" y="3141000"/>
            <a:ext cx="12556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geosphere</a:t>
            </a:r>
            <a:endParaRPr/>
          </a:p>
        </p:txBody>
      </p:sp>
      <p:sp>
        <p:nvSpPr>
          <p:cNvPr id="1270" name="CustomShape 48"/>
          <p:cNvSpPr/>
          <p:nvPr/>
        </p:nvSpPr>
        <p:spPr>
          <a:xfrm rot="13113600">
            <a:off x="6414840" y="2956680"/>
            <a:ext cx="431640" cy="2876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48A54"/>
          </a:solidFill>
          <a:ln w="25560">
            <a:solidFill>
              <a:srgbClr val="4A452A"/>
            </a:solidFill>
            <a:round/>
          </a:ln>
        </p:spPr>
      </p:sp>
      <p:sp>
        <p:nvSpPr>
          <p:cNvPr id="50" name="Frihandsfigur 49"/>
          <p:cNvSpPr/>
          <p:nvPr/>
        </p:nvSpPr>
        <p:spPr>
          <a:xfrm>
            <a:off x="2724402" y="2075688"/>
            <a:ext cx="559508" cy="530352"/>
          </a:xfrm>
          <a:custGeom>
            <a:avLst/>
            <a:gdLst>
              <a:gd name="connsiteX0" fmla="*/ 411990 w 559508"/>
              <a:gd name="connsiteY0" fmla="*/ 237744 h 530352"/>
              <a:gd name="connsiteX1" fmla="*/ 375414 w 559508"/>
              <a:gd name="connsiteY1" fmla="*/ 155448 h 530352"/>
              <a:gd name="connsiteX2" fmla="*/ 357126 w 559508"/>
              <a:gd name="connsiteY2" fmla="*/ 210312 h 530352"/>
              <a:gd name="connsiteX3" fmla="*/ 430278 w 559508"/>
              <a:gd name="connsiteY3" fmla="*/ 310896 h 530352"/>
              <a:gd name="connsiteX4" fmla="*/ 457710 w 559508"/>
              <a:gd name="connsiteY4" fmla="*/ 301752 h 530352"/>
              <a:gd name="connsiteX5" fmla="*/ 475998 w 559508"/>
              <a:gd name="connsiteY5" fmla="*/ 201168 h 530352"/>
              <a:gd name="connsiteX6" fmla="*/ 448566 w 559508"/>
              <a:gd name="connsiteY6" fmla="*/ 182880 h 530352"/>
              <a:gd name="connsiteX7" fmla="*/ 402846 w 559508"/>
              <a:gd name="connsiteY7" fmla="*/ 192024 h 530352"/>
              <a:gd name="connsiteX8" fmla="*/ 375414 w 559508"/>
              <a:gd name="connsiteY8" fmla="*/ 292608 h 530352"/>
              <a:gd name="connsiteX9" fmla="*/ 475998 w 559508"/>
              <a:gd name="connsiteY9" fmla="*/ 356616 h 530352"/>
              <a:gd name="connsiteX10" fmla="*/ 521718 w 559508"/>
              <a:gd name="connsiteY10" fmla="*/ 338328 h 530352"/>
              <a:gd name="connsiteX11" fmla="*/ 540006 w 559508"/>
              <a:gd name="connsiteY11" fmla="*/ 301752 h 530352"/>
              <a:gd name="connsiteX12" fmla="*/ 512574 w 559508"/>
              <a:gd name="connsiteY12" fmla="*/ 210312 h 530352"/>
              <a:gd name="connsiteX13" fmla="*/ 494286 w 559508"/>
              <a:gd name="connsiteY13" fmla="*/ 182880 h 530352"/>
              <a:gd name="connsiteX14" fmla="*/ 421134 w 559508"/>
              <a:gd name="connsiteY14" fmla="*/ 155448 h 530352"/>
              <a:gd name="connsiteX15" fmla="*/ 338838 w 559508"/>
              <a:gd name="connsiteY15" fmla="*/ 146304 h 530352"/>
              <a:gd name="connsiteX16" fmla="*/ 219966 w 559508"/>
              <a:gd name="connsiteY16" fmla="*/ 155448 h 530352"/>
              <a:gd name="connsiteX17" fmla="*/ 201678 w 559508"/>
              <a:gd name="connsiteY17" fmla="*/ 182880 h 530352"/>
              <a:gd name="connsiteX18" fmla="*/ 311406 w 559508"/>
              <a:gd name="connsiteY18" fmla="*/ 164592 h 530352"/>
              <a:gd name="connsiteX19" fmla="*/ 347982 w 559508"/>
              <a:gd name="connsiteY19" fmla="*/ 109728 h 530352"/>
              <a:gd name="connsiteX20" fmla="*/ 302262 w 559508"/>
              <a:gd name="connsiteY20" fmla="*/ 91440 h 530352"/>
              <a:gd name="connsiteX21" fmla="*/ 283974 w 559508"/>
              <a:gd name="connsiteY21" fmla="*/ 118872 h 530352"/>
              <a:gd name="connsiteX22" fmla="*/ 347982 w 559508"/>
              <a:gd name="connsiteY22" fmla="*/ 91440 h 530352"/>
              <a:gd name="connsiteX23" fmla="*/ 357126 w 559508"/>
              <a:gd name="connsiteY23" fmla="*/ 54864 h 530352"/>
              <a:gd name="connsiteX24" fmla="*/ 238254 w 559508"/>
              <a:gd name="connsiteY24" fmla="*/ 18288 h 530352"/>
              <a:gd name="connsiteX25" fmla="*/ 174246 w 559508"/>
              <a:gd name="connsiteY25" fmla="*/ 36576 h 530352"/>
              <a:gd name="connsiteX26" fmla="*/ 201678 w 559508"/>
              <a:gd name="connsiteY26" fmla="*/ 45720 h 530352"/>
              <a:gd name="connsiteX27" fmla="*/ 192534 w 559508"/>
              <a:gd name="connsiteY27" fmla="*/ 18288 h 530352"/>
              <a:gd name="connsiteX28" fmla="*/ 155958 w 559508"/>
              <a:gd name="connsiteY28" fmla="*/ 0 h 530352"/>
              <a:gd name="connsiteX29" fmla="*/ 110238 w 559508"/>
              <a:gd name="connsiteY29" fmla="*/ 45720 h 530352"/>
              <a:gd name="connsiteX30" fmla="*/ 174246 w 559508"/>
              <a:gd name="connsiteY30" fmla="*/ 173736 h 530352"/>
              <a:gd name="connsiteX31" fmla="*/ 229110 w 559508"/>
              <a:gd name="connsiteY31" fmla="*/ 219456 h 530352"/>
              <a:gd name="connsiteX32" fmla="*/ 247398 w 559508"/>
              <a:gd name="connsiteY32" fmla="*/ 228600 h 530352"/>
              <a:gd name="connsiteX33" fmla="*/ 238254 w 559508"/>
              <a:gd name="connsiteY33" fmla="*/ 274320 h 530352"/>
              <a:gd name="connsiteX34" fmla="*/ 229110 w 559508"/>
              <a:gd name="connsiteY34" fmla="*/ 301752 h 530352"/>
              <a:gd name="connsiteX35" fmla="*/ 238254 w 559508"/>
              <a:gd name="connsiteY35" fmla="*/ 365760 h 530352"/>
              <a:gd name="connsiteX36" fmla="*/ 265686 w 559508"/>
              <a:gd name="connsiteY36" fmla="*/ 374904 h 530352"/>
              <a:gd name="connsiteX37" fmla="*/ 229110 w 559508"/>
              <a:gd name="connsiteY37" fmla="*/ 356616 h 530352"/>
              <a:gd name="connsiteX38" fmla="*/ 210822 w 559508"/>
              <a:gd name="connsiteY38" fmla="*/ 384048 h 530352"/>
              <a:gd name="connsiteX39" fmla="*/ 256542 w 559508"/>
              <a:gd name="connsiteY39" fmla="*/ 493776 h 530352"/>
              <a:gd name="connsiteX40" fmla="*/ 229110 w 559508"/>
              <a:gd name="connsiteY40" fmla="*/ 438912 h 530352"/>
              <a:gd name="connsiteX41" fmla="*/ 155958 w 559508"/>
              <a:gd name="connsiteY41" fmla="*/ 420624 h 530352"/>
              <a:gd name="connsiteX42" fmla="*/ 128526 w 559508"/>
              <a:gd name="connsiteY42" fmla="*/ 411480 h 530352"/>
              <a:gd name="connsiteX43" fmla="*/ 101094 w 559508"/>
              <a:gd name="connsiteY43" fmla="*/ 420624 h 530352"/>
              <a:gd name="connsiteX44" fmla="*/ 128526 w 559508"/>
              <a:gd name="connsiteY44" fmla="*/ 457200 h 530352"/>
              <a:gd name="connsiteX45" fmla="*/ 174246 w 559508"/>
              <a:gd name="connsiteY45" fmla="*/ 493776 h 530352"/>
              <a:gd name="connsiteX46" fmla="*/ 201678 w 559508"/>
              <a:gd name="connsiteY46" fmla="*/ 521208 h 530352"/>
              <a:gd name="connsiteX47" fmla="*/ 238254 w 559508"/>
              <a:gd name="connsiteY47" fmla="*/ 530352 h 530352"/>
              <a:gd name="connsiteX48" fmla="*/ 421134 w 559508"/>
              <a:gd name="connsiteY48" fmla="*/ 521208 h 530352"/>
              <a:gd name="connsiteX49" fmla="*/ 530862 w 559508"/>
              <a:gd name="connsiteY49" fmla="*/ 512064 h 530352"/>
              <a:gd name="connsiteX50" fmla="*/ 521718 w 559508"/>
              <a:gd name="connsiteY50" fmla="*/ 484632 h 530352"/>
              <a:gd name="connsiteX51" fmla="*/ 503430 w 559508"/>
              <a:gd name="connsiteY51" fmla="*/ 402336 h 530352"/>
              <a:gd name="connsiteX52" fmla="*/ 457710 w 559508"/>
              <a:gd name="connsiteY52" fmla="*/ 374904 h 530352"/>
              <a:gd name="connsiteX53" fmla="*/ 347982 w 559508"/>
              <a:gd name="connsiteY53" fmla="*/ 356616 h 530352"/>
              <a:gd name="connsiteX54" fmla="*/ 402846 w 559508"/>
              <a:gd name="connsiteY54" fmla="*/ 347472 h 530352"/>
              <a:gd name="connsiteX55" fmla="*/ 466854 w 559508"/>
              <a:gd name="connsiteY55" fmla="*/ 329184 h 530352"/>
              <a:gd name="connsiteX56" fmla="*/ 540006 w 559508"/>
              <a:gd name="connsiteY56" fmla="*/ 310896 h 530352"/>
              <a:gd name="connsiteX57" fmla="*/ 558294 w 559508"/>
              <a:gd name="connsiteY57" fmla="*/ 283464 h 530352"/>
              <a:gd name="connsiteX58" fmla="*/ 503430 w 559508"/>
              <a:gd name="connsiteY58" fmla="*/ 201168 h 530352"/>
              <a:gd name="connsiteX59" fmla="*/ 494286 w 559508"/>
              <a:gd name="connsiteY59" fmla="*/ 91440 h 530352"/>
              <a:gd name="connsiteX60" fmla="*/ 475998 w 559508"/>
              <a:gd name="connsiteY60" fmla="*/ 64008 h 530352"/>
              <a:gd name="connsiteX61" fmla="*/ 402846 w 559508"/>
              <a:gd name="connsiteY61" fmla="*/ 18288 h 530352"/>
              <a:gd name="connsiteX62" fmla="*/ 320550 w 559508"/>
              <a:gd name="connsiteY62" fmla="*/ 0 h 530352"/>
              <a:gd name="connsiteX63" fmla="*/ 183390 w 559508"/>
              <a:gd name="connsiteY63" fmla="*/ 18288 h 530352"/>
              <a:gd name="connsiteX64" fmla="*/ 119382 w 559508"/>
              <a:gd name="connsiteY64" fmla="*/ 45720 h 530352"/>
              <a:gd name="connsiteX65" fmla="*/ 91950 w 559508"/>
              <a:gd name="connsiteY65" fmla="*/ 118872 h 530352"/>
              <a:gd name="connsiteX66" fmla="*/ 183390 w 559508"/>
              <a:gd name="connsiteY66" fmla="*/ 155448 h 530352"/>
              <a:gd name="connsiteX67" fmla="*/ 9654 w 559508"/>
              <a:gd name="connsiteY67" fmla="*/ 201168 h 530352"/>
              <a:gd name="connsiteX68" fmla="*/ 510 w 559508"/>
              <a:gd name="connsiteY68" fmla="*/ 228600 h 530352"/>
              <a:gd name="connsiteX69" fmla="*/ 9654 w 559508"/>
              <a:gd name="connsiteY69" fmla="*/ 265176 h 530352"/>
              <a:gd name="connsiteX70" fmla="*/ 55374 w 559508"/>
              <a:gd name="connsiteY70" fmla="*/ 274320 h 530352"/>
              <a:gd name="connsiteX71" fmla="*/ 274830 w 559508"/>
              <a:gd name="connsiteY71" fmla="*/ 265176 h 530352"/>
              <a:gd name="connsiteX72" fmla="*/ 219966 w 559508"/>
              <a:gd name="connsiteY72" fmla="*/ 283464 h 530352"/>
              <a:gd name="connsiteX73" fmla="*/ 128526 w 559508"/>
              <a:gd name="connsiteY73" fmla="*/ 329184 h 530352"/>
              <a:gd name="connsiteX74" fmla="*/ 82806 w 559508"/>
              <a:gd name="connsiteY74" fmla="*/ 393192 h 530352"/>
              <a:gd name="connsiteX75" fmla="*/ 91950 w 559508"/>
              <a:gd name="connsiteY75" fmla="*/ 420624 h 530352"/>
              <a:gd name="connsiteX76" fmla="*/ 183390 w 559508"/>
              <a:gd name="connsiteY76" fmla="*/ 457200 h 530352"/>
              <a:gd name="connsiteX77" fmla="*/ 210822 w 559508"/>
              <a:gd name="connsiteY77" fmla="*/ 466344 h 530352"/>
              <a:gd name="connsiteX78" fmla="*/ 238254 w 559508"/>
              <a:gd name="connsiteY78" fmla="*/ 502920 h 530352"/>
              <a:gd name="connsiteX79" fmla="*/ 238254 w 559508"/>
              <a:gd name="connsiteY79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559508" h="530352">
                <a:moveTo>
                  <a:pt x="411990" y="237744"/>
                </a:moveTo>
                <a:cubicBezTo>
                  <a:pt x="399798" y="210312"/>
                  <a:pt x="402264" y="168873"/>
                  <a:pt x="375414" y="155448"/>
                </a:cubicBezTo>
                <a:cubicBezTo>
                  <a:pt x="358172" y="146827"/>
                  <a:pt x="354578" y="191204"/>
                  <a:pt x="357126" y="210312"/>
                </a:cubicBezTo>
                <a:cubicBezTo>
                  <a:pt x="367654" y="289272"/>
                  <a:pt x="381193" y="286354"/>
                  <a:pt x="430278" y="310896"/>
                </a:cubicBezTo>
                <a:cubicBezTo>
                  <a:pt x="439422" y="307848"/>
                  <a:pt x="451437" y="309070"/>
                  <a:pt x="457710" y="301752"/>
                </a:cubicBezTo>
                <a:cubicBezTo>
                  <a:pt x="482633" y="272675"/>
                  <a:pt x="496342" y="236770"/>
                  <a:pt x="475998" y="201168"/>
                </a:cubicBezTo>
                <a:cubicBezTo>
                  <a:pt x="470546" y="191626"/>
                  <a:pt x="457710" y="188976"/>
                  <a:pt x="448566" y="182880"/>
                </a:cubicBezTo>
                <a:cubicBezTo>
                  <a:pt x="433326" y="185928"/>
                  <a:pt x="416340" y="184313"/>
                  <a:pt x="402846" y="192024"/>
                </a:cubicBezTo>
                <a:cubicBezTo>
                  <a:pt x="374917" y="207984"/>
                  <a:pt x="376999" y="279924"/>
                  <a:pt x="375414" y="292608"/>
                </a:cubicBezTo>
                <a:cubicBezTo>
                  <a:pt x="398411" y="309856"/>
                  <a:pt x="452353" y="352675"/>
                  <a:pt x="475998" y="356616"/>
                </a:cubicBezTo>
                <a:cubicBezTo>
                  <a:pt x="492189" y="359314"/>
                  <a:pt x="506478" y="344424"/>
                  <a:pt x="521718" y="338328"/>
                </a:cubicBezTo>
                <a:cubicBezTo>
                  <a:pt x="527814" y="326136"/>
                  <a:pt x="540977" y="315348"/>
                  <a:pt x="540006" y="301752"/>
                </a:cubicBezTo>
                <a:cubicBezTo>
                  <a:pt x="537739" y="270011"/>
                  <a:pt x="523997" y="240013"/>
                  <a:pt x="512574" y="210312"/>
                </a:cubicBezTo>
                <a:cubicBezTo>
                  <a:pt x="508629" y="200055"/>
                  <a:pt x="503710" y="188534"/>
                  <a:pt x="494286" y="182880"/>
                </a:cubicBezTo>
                <a:cubicBezTo>
                  <a:pt x="471955" y="169481"/>
                  <a:pt x="446484" y="161413"/>
                  <a:pt x="421134" y="155448"/>
                </a:cubicBezTo>
                <a:cubicBezTo>
                  <a:pt x="394267" y="149126"/>
                  <a:pt x="366270" y="149352"/>
                  <a:pt x="338838" y="146304"/>
                </a:cubicBezTo>
                <a:cubicBezTo>
                  <a:pt x="299214" y="149352"/>
                  <a:pt x="258365" y="145208"/>
                  <a:pt x="219966" y="155448"/>
                </a:cubicBezTo>
                <a:cubicBezTo>
                  <a:pt x="209347" y="158280"/>
                  <a:pt x="190743" y="181786"/>
                  <a:pt x="201678" y="182880"/>
                </a:cubicBezTo>
                <a:cubicBezTo>
                  <a:pt x="238574" y="186570"/>
                  <a:pt x="311406" y="164592"/>
                  <a:pt x="311406" y="164592"/>
                </a:cubicBezTo>
                <a:cubicBezTo>
                  <a:pt x="312118" y="163880"/>
                  <a:pt x="359745" y="124432"/>
                  <a:pt x="347982" y="109728"/>
                </a:cubicBezTo>
                <a:cubicBezTo>
                  <a:pt x="337728" y="96911"/>
                  <a:pt x="317502" y="97536"/>
                  <a:pt x="302262" y="91440"/>
                </a:cubicBezTo>
                <a:cubicBezTo>
                  <a:pt x="296166" y="100584"/>
                  <a:pt x="276203" y="111101"/>
                  <a:pt x="283974" y="118872"/>
                </a:cubicBezTo>
                <a:cubicBezTo>
                  <a:pt x="295783" y="130681"/>
                  <a:pt x="341074" y="96045"/>
                  <a:pt x="347982" y="91440"/>
                </a:cubicBezTo>
                <a:cubicBezTo>
                  <a:pt x="351030" y="79248"/>
                  <a:pt x="366012" y="63750"/>
                  <a:pt x="357126" y="54864"/>
                </a:cubicBezTo>
                <a:cubicBezTo>
                  <a:pt x="337941" y="35679"/>
                  <a:pt x="268619" y="24361"/>
                  <a:pt x="238254" y="18288"/>
                </a:cubicBezTo>
                <a:cubicBezTo>
                  <a:pt x="216918" y="24384"/>
                  <a:pt x="191998" y="23262"/>
                  <a:pt x="174246" y="36576"/>
                </a:cubicBezTo>
                <a:cubicBezTo>
                  <a:pt x="166535" y="42359"/>
                  <a:pt x="194862" y="52536"/>
                  <a:pt x="201678" y="45720"/>
                </a:cubicBezTo>
                <a:cubicBezTo>
                  <a:pt x="208494" y="38904"/>
                  <a:pt x="199350" y="25104"/>
                  <a:pt x="192534" y="18288"/>
                </a:cubicBezTo>
                <a:cubicBezTo>
                  <a:pt x="182895" y="8649"/>
                  <a:pt x="168150" y="6096"/>
                  <a:pt x="155958" y="0"/>
                </a:cubicBezTo>
                <a:cubicBezTo>
                  <a:pt x="140718" y="15240"/>
                  <a:pt x="113086" y="24356"/>
                  <a:pt x="110238" y="45720"/>
                </a:cubicBezTo>
                <a:cubicBezTo>
                  <a:pt x="102154" y="106348"/>
                  <a:pt x="137096" y="140301"/>
                  <a:pt x="174246" y="173736"/>
                </a:cubicBezTo>
                <a:cubicBezTo>
                  <a:pt x="191941" y="189661"/>
                  <a:pt x="210822" y="204216"/>
                  <a:pt x="229110" y="219456"/>
                </a:cubicBezTo>
                <a:cubicBezTo>
                  <a:pt x="350182" y="199277"/>
                  <a:pt x="261765" y="208486"/>
                  <a:pt x="247398" y="228600"/>
                </a:cubicBezTo>
                <a:cubicBezTo>
                  <a:pt x="238365" y="241247"/>
                  <a:pt x="242023" y="259242"/>
                  <a:pt x="238254" y="274320"/>
                </a:cubicBezTo>
                <a:cubicBezTo>
                  <a:pt x="235916" y="283671"/>
                  <a:pt x="232158" y="292608"/>
                  <a:pt x="229110" y="301752"/>
                </a:cubicBezTo>
                <a:cubicBezTo>
                  <a:pt x="232158" y="323088"/>
                  <a:pt x="228615" y="346483"/>
                  <a:pt x="238254" y="365760"/>
                </a:cubicBezTo>
                <a:cubicBezTo>
                  <a:pt x="242565" y="374381"/>
                  <a:pt x="272502" y="381720"/>
                  <a:pt x="265686" y="374904"/>
                </a:cubicBezTo>
                <a:cubicBezTo>
                  <a:pt x="256047" y="365265"/>
                  <a:pt x="241302" y="362712"/>
                  <a:pt x="229110" y="356616"/>
                </a:cubicBezTo>
                <a:cubicBezTo>
                  <a:pt x="223014" y="365760"/>
                  <a:pt x="209909" y="373096"/>
                  <a:pt x="210822" y="384048"/>
                </a:cubicBezTo>
                <a:cubicBezTo>
                  <a:pt x="215237" y="437032"/>
                  <a:pt x="232283" y="457387"/>
                  <a:pt x="256542" y="493776"/>
                </a:cubicBezTo>
                <a:cubicBezTo>
                  <a:pt x="296473" y="480466"/>
                  <a:pt x="316286" y="482500"/>
                  <a:pt x="229110" y="438912"/>
                </a:cubicBezTo>
                <a:cubicBezTo>
                  <a:pt x="206629" y="427672"/>
                  <a:pt x="180207" y="427237"/>
                  <a:pt x="155958" y="420624"/>
                </a:cubicBezTo>
                <a:cubicBezTo>
                  <a:pt x="146659" y="418088"/>
                  <a:pt x="137670" y="414528"/>
                  <a:pt x="128526" y="411480"/>
                </a:cubicBezTo>
                <a:cubicBezTo>
                  <a:pt x="119382" y="414528"/>
                  <a:pt x="101094" y="410985"/>
                  <a:pt x="101094" y="420624"/>
                </a:cubicBezTo>
                <a:cubicBezTo>
                  <a:pt x="101094" y="435864"/>
                  <a:pt x="117750" y="446424"/>
                  <a:pt x="128526" y="457200"/>
                </a:cubicBezTo>
                <a:cubicBezTo>
                  <a:pt x="142326" y="471000"/>
                  <a:pt x="159558" y="480924"/>
                  <a:pt x="174246" y="493776"/>
                </a:cubicBezTo>
                <a:cubicBezTo>
                  <a:pt x="183978" y="502291"/>
                  <a:pt x="190450" y="514792"/>
                  <a:pt x="201678" y="521208"/>
                </a:cubicBezTo>
                <a:cubicBezTo>
                  <a:pt x="212589" y="527443"/>
                  <a:pt x="226062" y="527304"/>
                  <a:pt x="238254" y="530352"/>
                </a:cubicBezTo>
                <a:lnTo>
                  <a:pt x="421134" y="521208"/>
                </a:lnTo>
                <a:cubicBezTo>
                  <a:pt x="457765" y="518919"/>
                  <a:pt x="496369" y="524607"/>
                  <a:pt x="530862" y="512064"/>
                </a:cubicBezTo>
                <a:cubicBezTo>
                  <a:pt x="539920" y="508770"/>
                  <a:pt x="524056" y="493983"/>
                  <a:pt x="521718" y="484632"/>
                </a:cubicBezTo>
                <a:cubicBezTo>
                  <a:pt x="514902" y="457370"/>
                  <a:pt x="517589" y="426609"/>
                  <a:pt x="503430" y="402336"/>
                </a:cubicBezTo>
                <a:cubicBezTo>
                  <a:pt x="494475" y="386984"/>
                  <a:pt x="473606" y="382852"/>
                  <a:pt x="457710" y="374904"/>
                </a:cubicBezTo>
                <a:cubicBezTo>
                  <a:pt x="427072" y="359585"/>
                  <a:pt x="374057" y="359513"/>
                  <a:pt x="347982" y="356616"/>
                </a:cubicBezTo>
                <a:cubicBezTo>
                  <a:pt x="366270" y="353568"/>
                  <a:pt x="384781" y="351641"/>
                  <a:pt x="402846" y="347472"/>
                </a:cubicBezTo>
                <a:cubicBezTo>
                  <a:pt x="424468" y="342482"/>
                  <a:pt x="445413" y="334901"/>
                  <a:pt x="466854" y="329184"/>
                </a:cubicBezTo>
                <a:cubicBezTo>
                  <a:pt x="491140" y="322708"/>
                  <a:pt x="515622" y="316992"/>
                  <a:pt x="540006" y="310896"/>
                </a:cubicBezTo>
                <a:cubicBezTo>
                  <a:pt x="546102" y="301752"/>
                  <a:pt x="559508" y="294387"/>
                  <a:pt x="558294" y="283464"/>
                </a:cubicBezTo>
                <a:cubicBezTo>
                  <a:pt x="554142" y="246097"/>
                  <a:pt x="526939" y="224677"/>
                  <a:pt x="503430" y="201168"/>
                </a:cubicBezTo>
                <a:cubicBezTo>
                  <a:pt x="500382" y="164592"/>
                  <a:pt x="501484" y="127430"/>
                  <a:pt x="494286" y="91440"/>
                </a:cubicBezTo>
                <a:cubicBezTo>
                  <a:pt x="492131" y="80664"/>
                  <a:pt x="483769" y="71779"/>
                  <a:pt x="475998" y="64008"/>
                </a:cubicBezTo>
                <a:cubicBezTo>
                  <a:pt x="461256" y="49266"/>
                  <a:pt x="423771" y="24726"/>
                  <a:pt x="402846" y="18288"/>
                </a:cubicBezTo>
                <a:cubicBezTo>
                  <a:pt x="375987" y="10024"/>
                  <a:pt x="347982" y="6096"/>
                  <a:pt x="320550" y="0"/>
                </a:cubicBezTo>
                <a:cubicBezTo>
                  <a:pt x="298967" y="2158"/>
                  <a:pt x="215857" y="7466"/>
                  <a:pt x="183390" y="18288"/>
                </a:cubicBezTo>
                <a:cubicBezTo>
                  <a:pt x="161368" y="25629"/>
                  <a:pt x="140718" y="36576"/>
                  <a:pt x="119382" y="45720"/>
                </a:cubicBezTo>
                <a:cubicBezTo>
                  <a:pt x="116180" y="52124"/>
                  <a:pt x="85310" y="107252"/>
                  <a:pt x="91950" y="118872"/>
                </a:cubicBezTo>
                <a:cubicBezTo>
                  <a:pt x="107188" y="145538"/>
                  <a:pt x="158552" y="150480"/>
                  <a:pt x="183390" y="155448"/>
                </a:cubicBezTo>
                <a:cubicBezTo>
                  <a:pt x="37494" y="164030"/>
                  <a:pt x="45073" y="118524"/>
                  <a:pt x="9654" y="201168"/>
                </a:cubicBezTo>
                <a:cubicBezTo>
                  <a:pt x="5857" y="210027"/>
                  <a:pt x="3558" y="219456"/>
                  <a:pt x="510" y="228600"/>
                </a:cubicBezTo>
                <a:cubicBezTo>
                  <a:pt x="3558" y="240792"/>
                  <a:pt x="0" y="257131"/>
                  <a:pt x="9654" y="265176"/>
                </a:cubicBezTo>
                <a:cubicBezTo>
                  <a:pt x="21594" y="275126"/>
                  <a:pt x="39832" y="274320"/>
                  <a:pt x="55374" y="274320"/>
                </a:cubicBezTo>
                <a:cubicBezTo>
                  <a:pt x="128589" y="274320"/>
                  <a:pt x="201678" y="268224"/>
                  <a:pt x="274830" y="265176"/>
                </a:cubicBezTo>
                <a:cubicBezTo>
                  <a:pt x="256542" y="271272"/>
                  <a:pt x="237469" y="275386"/>
                  <a:pt x="219966" y="283464"/>
                </a:cubicBezTo>
                <a:cubicBezTo>
                  <a:pt x="85552" y="345501"/>
                  <a:pt x="203604" y="304158"/>
                  <a:pt x="128526" y="329184"/>
                </a:cubicBezTo>
                <a:cubicBezTo>
                  <a:pt x="111245" y="346465"/>
                  <a:pt x="82806" y="363999"/>
                  <a:pt x="82806" y="393192"/>
                </a:cubicBezTo>
                <a:cubicBezTo>
                  <a:pt x="82806" y="402831"/>
                  <a:pt x="85134" y="413808"/>
                  <a:pt x="91950" y="420624"/>
                </a:cubicBezTo>
                <a:cubicBezTo>
                  <a:pt x="105405" y="434079"/>
                  <a:pt x="172677" y="453629"/>
                  <a:pt x="183390" y="457200"/>
                </a:cubicBezTo>
                <a:lnTo>
                  <a:pt x="210822" y="466344"/>
                </a:lnTo>
                <a:cubicBezTo>
                  <a:pt x="173491" y="522340"/>
                  <a:pt x="196496" y="469513"/>
                  <a:pt x="238254" y="502920"/>
                </a:cubicBezTo>
                <a:cubicBezTo>
                  <a:pt x="245394" y="508632"/>
                  <a:pt x="238254" y="521208"/>
                  <a:pt x="238254" y="530352"/>
                </a:cubicBezTo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capital_convers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38" y="804889"/>
            <a:ext cx="6735524" cy="524822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tabel of capi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4" y="201434"/>
            <a:ext cx="7997291" cy="645513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Greeningtheeconomy.jpg"/>
          <p:cNvPicPr/>
          <p:nvPr/>
        </p:nvPicPr>
        <p:blipFill>
          <a:blip r:embed="rId2"/>
          <a:srcRect l="9516" r="8651"/>
          <a:stretch>
            <a:fillRect/>
          </a:stretch>
        </p:blipFill>
        <p:spPr bwMode="auto">
          <a:xfrm>
            <a:off x="0" y="0"/>
            <a:ext cx="892971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llips 3"/>
          <p:cNvSpPr/>
          <p:nvPr/>
        </p:nvSpPr>
        <p:spPr>
          <a:xfrm>
            <a:off x="2214546" y="1428736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1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Ellips 4"/>
          <p:cNvSpPr/>
          <p:nvPr/>
        </p:nvSpPr>
        <p:spPr>
          <a:xfrm>
            <a:off x="3929058" y="1928802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2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Ellips 5"/>
          <p:cNvSpPr/>
          <p:nvPr/>
        </p:nvSpPr>
        <p:spPr>
          <a:xfrm>
            <a:off x="5929322" y="2000240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3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Ellips 6"/>
          <p:cNvSpPr/>
          <p:nvPr/>
        </p:nvSpPr>
        <p:spPr>
          <a:xfrm>
            <a:off x="2143108" y="2786058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4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8" name="Ellips 7"/>
          <p:cNvSpPr/>
          <p:nvPr/>
        </p:nvSpPr>
        <p:spPr>
          <a:xfrm>
            <a:off x="3714744" y="3357562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5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Ellips 8"/>
          <p:cNvSpPr/>
          <p:nvPr/>
        </p:nvSpPr>
        <p:spPr>
          <a:xfrm>
            <a:off x="5500694" y="3286124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7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0" name="Ellips 9"/>
          <p:cNvSpPr/>
          <p:nvPr/>
        </p:nvSpPr>
        <p:spPr>
          <a:xfrm>
            <a:off x="2000232" y="3929066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6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1" name="Ellips 10"/>
          <p:cNvSpPr/>
          <p:nvPr/>
        </p:nvSpPr>
        <p:spPr>
          <a:xfrm>
            <a:off x="6715140" y="3214686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tx1"/>
                </a:solidFill>
              </a:rPr>
              <a:t>8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2" name="Ellips 11"/>
          <p:cNvSpPr/>
          <p:nvPr/>
        </p:nvSpPr>
        <p:spPr>
          <a:xfrm>
            <a:off x="3541258" y="5143512"/>
            <a:ext cx="285752" cy="285752"/>
          </a:xfrm>
          <a:prstGeom prst="ellipse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400" dirty="0">
              <a:solidFill>
                <a:schemeClr val="tx1"/>
              </a:solidFill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3500430" y="514351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 smtClean="0"/>
              <a:t>9</a:t>
            </a:r>
            <a:endParaRPr lang="sv-SE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tabel of capi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4" y="201434"/>
            <a:ext cx="7997291" cy="64551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925</Words>
  <Application>Microsoft Office PowerPoint</Application>
  <PresentationFormat>Bildspel på skärmen (4:3)</PresentationFormat>
  <Paragraphs>333</Paragraphs>
  <Slides>57</Slides>
  <Notes>42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57</vt:i4>
      </vt:variant>
    </vt:vector>
  </HeadingPairs>
  <TitlesOfParts>
    <vt:vector size="59" baseType="lpstr">
      <vt:lpstr>Office-tema</vt:lpstr>
      <vt:lpstr>Worksheet</vt:lpstr>
      <vt:lpstr>Bild 1</vt:lpstr>
      <vt:lpstr>Bild 2</vt:lpstr>
      <vt:lpstr>Bild 3</vt:lpstr>
      <vt:lpstr>Bild 4</vt:lpstr>
      <vt:lpstr>Bild 5</vt:lpstr>
      <vt:lpstr>Bild 6</vt:lpstr>
      <vt:lpstr>Companies whose profit margins depend on merchandise made by factories 12,000 miles away simply won't function in a world of $100-plus barrels of oil. </vt:lpstr>
      <vt:lpstr>Bild 8</vt:lpstr>
      <vt:lpstr>Bild 9</vt:lpstr>
      <vt:lpstr>Bild 10</vt:lpstr>
      <vt:lpstr>Bild 11</vt:lpstr>
      <vt:lpstr>Bild 12</vt:lpstr>
      <vt:lpstr>Bild 13</vt:lpstr>
      <vt:lpstr>Bild 14</vt:lpstr>
      <vt:lpstr>Bild 15</vt:lpstr>
      <vt:lpstr>Bild 16</vt:lpstr>
      <vt:lpstr>Bild 17</vt:lpstr>
      <vt:lpstr>Bild 18</vt:lpstr>
      <vt:lpstr>Bild 19</vt:lpstr>
      <vt:lpstr>Bild 20</vt:lpstr>
      <vt:lpstr>Bild 21</vt:lpstr>
      <vt:lpstr>Bild 22</vt:lpstr>
      <vt:lpstr>Bild 23</vt:lpstr>
      <vt:lpstr>Bild 24</vt:lpstr>
      <vt:lpstr>Bild 25</vt:lpstr>
      <vt:lpstr>Bild 26</vt:lpstr>
      <vt:lpstr>Bild 27</vt:lpstr>
      <vt:lpstr>Business Plan</vt:lpstr>
      <vt:lpstr>Co-operatives</vt:lpstr>
      <vt:lpstr>Limited companies</vt:lpstr>
      <vt:lpstr>Bild 31</vt:lpstr>
      <vt:lpstr>Bild 32</vt:lpstr>
      <vt:lpstr>Bild 33</vt:lpstr>
      <vt:lpstr>Bild 34</vt:lpstr>
      <vt:lpstr>Bild 35</vt:lpstr>
      <vt:lpstr>Bild 36</vt:lpstr>
      <vt:lpstr>Bild 37</vt:lpstr>
      <vt:lpstr>Bild 38</vt:lpstr>
      <vt:lpstr>Bild 39</vt:lpstr>
      <vt:lpstr>Bild 40</vt:lpstr>
      <vt:lpstr>Bild 41</vt:lpstr>
      <vt:lpstr>Bild 42</vt:lpstr>
      <vt:lpstr>Bild 43</vt:lpstr>
      <vt:lpstr>Bild 44</vt:lpstr>
      <vt:lpstr>Bild 45</vt:lpstr>
      <vt:lpstr>Bild 46</vt:lpstr>
      <vt:lpstr>Bild 47</vt:lpstr>
      <vt:lpstr>Bild 48</vt:lpstr>
      <vt:lpstr>Bild 49</vt:lpstr>
      <vt:lpstr>Bild 50</vt:lpstr>
      <vt:lpstr>Bild 51</vt:lpstr>
      <vt:lpstr>Bild 52</vt:lpstr>
      <vt:lpstr>Bild 53</vt:lpstr>
      <vt:lpstr>Bild 54</vt:lpstr>
      <vt:lpstr>Bild 55</vt:lpstr>
      <vt:lpstr>Bild 56</vt:lpstr>
      <vt:lpstr>Bild 57</vt:lpstr>
    </vt:vector>
  </TitlesOfParts>
  <Company>AVBP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Steve</dc:creator>
  <cp:lastModifiedBy>Steve</cp:lastModifiedBy>
  <cp:revision>4</cp:revision>
  <dcterms:created xsi:type="dcterms:W3CDTF">2013-11-19T08:29:53Z</dcterms:created>
  <dcterms:modified xsi:type="dcterms:W3CDTF">2013-11-19T14:58:49Z</dcterms:modified>
</cp:coreProperties>
</file>