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85" r:id="rId3"/>
    <p:sldId id="264" r:id="rId4"/>
    <p:sldId id="265" r:id="rId5"/>
    <p:sldId id="259" r:id="rId6"/>
    <p:sldId id="286" r:id="rId7"/>
    <p:sldId id="287" r:id="rId8"/>
    <p:sldId id="290" r:id="rId9"/>
    <p:sldId id="266" r:id="rId10"/>
    <p:sldId id="269" r:id="rId11"/>
    <p:sldId id="261" r:id="rId12"/>
    <p:sldId id="270" r:id="rId13"/>
    <p:sldId id="262" r:id="rId14"/>
    <p:sldId id="291" r:id="rId15"/>
    <p:sldId id="276" r:id="rId16"/>
    <p:sldId id="281" r:id="rId17"/>
    <p:sldId id="277" r:id="rId18"/>
    <p:sldId id="288" r:id="rId19"/>
    <p:sldId id="278" r:id="rId20"/>
    <p:sldId id="279" r:id="rId21"/>
    <p:sldId id="284" r:id="rId22"/>
    <p:sldId id="280" r:id="rId23"/>
    <p:sldId id="282" r:id="rId24"/>
    <p:sldId id="268" r:id="rId25"/>
    <p:sldId id="267" r:id="rId26"/>
    <p:sldId id="283" r:id="rId27"/>
    <p:sldId id="275" r:id="rId28"/>
    <p:sldId id="273" r:id="rId29"/>
    <p:sldId id="274" r:id="rId30"/>
    <p:sldId id="271" r:id="rId31"/>
    <p:sldId id="272" r:id="rId32"/>
    <p:sldId id="263" r:id="rId33"/>
    <p:sldId id="260" r:id="rId34"/>
    <p:sldId id="256" r:id="rId35"/>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5A18"/>
    <a:srgbClr val="404040"/>
    <a:srgbClr val="F8F8F8"/>
    <a:srgbClr val="B2B2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2100" y="-82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730A5-9659-4888-B20D-3DFA68186DF4}" type="slidenum">
              <a:rPr lang="sv-SE" smtClean="0"/>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E8739-30DC-49EE-8B5B-3092888E3584}" type="datetimeFigureOut">
              <a:rPr lang="sv-SE" smtClean="0"/>
              <a:pPr/>
              <a:t>2014-09-17</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0730A5-9659-4888-B20D-3DFA68186DF4}"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www.businessdictionary.com/definition/structure.html" TargetMode="External"/><Relationship Id="rId3" Type="http://schemas.openxmlformats.org/officeDocument/2006/relationships/hyperlink" Target="http://www.businessdictionary.com/definition/individual.html" TargetMode="External"/><Relationship Id="rId7" Type="http://schemas.openxmlformats.org/officeDocument/2006/relationships/hyperlink" Target="http://www.businessdictionary.com/definition/science.html" TargetMode="External"/><Relationship Id="rId12" Type="http://schemas.openxmlformats.org/officeDocument/2006/relationships/hyperlink" Target="http://www.businessdictionary.com/definition/paradigm-shift.html" TargetMode="External"/><Relationship Id="rId2" Type="http://schemas.openxmlformats.org/officeDocument/2006/relationships/hyperlink" Target="http://www.businessdictionary.com/definition/perception.html" TargetMode="External"/><Relationship Id="rId1" Type="http://schemas.openxmlformats.org/officeDocument/2006/relationships/slideLayout" Target="../slideLayouts/slideLayout2.xml"/><Relationship Id="rId6" Type="http://schemas.openxmlformats.org/officeDocument/2006/relationships/hyperlink" Target="http://www.businessdictionary.com/definition/work.html" TargetMode="External"/><Relationship Id="rId11" Type="http://schemas.openxmlformats.org/officeDocument/2006/relationships/hyperlink" Target="http://www.businessdictionary.com/definition/operate.html" TargetMode="External"/><Relationship Id="rId5" Type="http://schemas.openxmlformats.org/officeDocument/2006/relationships/hyperlink" Target="http://www.businessdictionary.com/definition/pattern.html" TargetMode="External"/><Relationship Id="rId10" Type="http://schemas.openxmlformats.org/officeDocument/2006/relationships/hyperlink" Target="http://www.businessdictionary.com/definition/practice.html" TargetMode="External"/><Relationship Id="rId4" Type="http://schemas.openxmlformats.org/officeDocument/2006/relationships/hyperlink" Target="http://www.businessdictionary.com/definition/model.html" TargetMode="External"/><Relationship Id="rId9" Type="http://schemas.openxmlformats.org/officeDocument/2006/relationships/hyperlink" Target="http://www.businessdictionary.com/definition/theoretical-framework.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huxley.net/bnw-revisite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transitionnetwork.org/"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hyperlink" Target="http://www.svt.se/nyheter/regionalt/varmlandsnytt/mat-utan-mellanhander" TargetMode="External"/><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thwink.org/sustain/glossary/DuelingLoops.htm"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57200" y="476672"/>
            <a:ext cx="8229600" cy="5649491"/>
          </a:xfrm>
        </p:spPr>
        <p:txBody>
          <a:bodyPr/>
          <a:lstStyle/>
          <a:p>
            <a:r>
              <a:rPr lang="sv-SE" dirty="0" smtClean="0"/>
              <a:t>THINKING BEHIND RECONOMY</a:t>
            </a:r>
          </a:p>
          <a:p>
            <a:r>
              <a:rPr lang="sv-SE" dirty="0" smtClean="0"/>
              <a:t>WHERE CITIES FIT IN</a:t>
            </a:r>
          </a:p>
          <a:p>
            <a:r>
              <a:rPr lang="sv-SE" dirty="0" smtClean="0"/>
              <a:t>EXAMPLES</a:t>
            </a:r>
          </a:p>
          <a:p>
            <a:r>
              <a:rPr lang="sv-SE" dirty="0" smtClean="0"/>
              <a:t>BOOK, REFERENCES AND IDEAS TO FOLLOW UP ON</a:t>
            </a:r>
          </a:p>
          <a:p>
            <a:endParaRPr lang="sv-SE" dirty="0" smtClean="0"/>
          </a:p>
          <a:p>
            <a:r>
              <a:rPr lang="sv-SE" sz="3600" dirty="0" err="1" smtClean="0">
                <a:solidFill>
                  <a:schemeClr val="tx2">
                    <a:lumMod val="60000"/>
                    <a:lumOff val="40000"/>
                  </a:schemeClr>
                </a:solidFill>
              </a:rPr>
              <a:t>Stephenhinton.org</a:t>
            </a:r>
            <a:endParaRPr lang="sv-SE" sz="3600" dirty="0">
              <a:solidFill>
                <a:schemeClr val="tx2">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Radiality_schematic.jpg"/>
          <p:cNvPicPr>
            <a:picLocks noChangeAspect="1"/>
          </p:cNvPicPr>
          <p:nvPr/>
        </p:nvPicPr>
        <p:blipFill>
          <a:blip r:embed="rId2" cstate="print"/>
          <a:stretch>
            <a:fillRect/>
          </a:stretch>
        </p:blipFill>
        <p:spPr>
          <a:xfrm>
            <a:off x="0" y="0"/>
            <a:ext cx="9144000" cy="6858000"/>
          </a:xfrm>
          <a:prstGeom prst="rect">
            <a:avLst/>
          </a:prstGeom>
        </p:spPr>
      </p:pic>
      <p:pic>
        <p:nvPicPr>
          <p:cNvPr id="4" name="Bildobjekt 3" descr="cover.png"/>
          <p:cNvPicPr>
            <a:picLocks noChangeAspect="1"/>
          </p:cNvPicPr>
          <p:nvPr/>
        </p:nvPicPr>
        <p:blipFill>
          <a:blip r:embed="rId3" cstate="print"/>
          <a:stretch>
            <a:fillRect/>
          </a:stretch>
        </p:blipFill>
        <p:spPr>
          <a:xfrm>
            <a:off x="179512" y="620688"/>
            <a:ext cx="2988283" cy="451933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DESIGN CHALLENGE</a:t>
            </a:r>
            <a:endParaRPr lang="sv-SE" dirty="0"/>
          </a:p>
        </p:txBody>
      </p:sp>
      <p:sp>
        <p:nvSpPr>
          <p:cNvPr id="3" name="Platshållare för innehåll 2"/>
          <p:cNvSpPr>
            <a:spLocks noGrp="1"/>
          </p:cNvSpPr>
          <p:nvPr>
            <p:ph idx="1"/>
          </p:nvPr>
        </p:nvSpPr>
        <p:spPr/>
        <p:txBody>
          <a:bodyPr/>
          <a:lstStyle/>
          <a:p>
            <a:r>
              <a:rPr lang="sv-SE" dirty="0" err="1" smtClean="0"/>
              <a:t>Create</a:t>
            </a:r>
            <a:r>
              <a:rPr lang="sv-SE" dirty="0" smtClean="0"/>
              <a:t> a </a:t>
            </a:r>
            <a:r>
              <a:rPr lang="sv-SE" dirty="0" err="1" smtClean="0"/>
              <a:t>device</a:t>
            </a:r>
            <a:r>
              <a:rPr lang="sv-SE" dirty="0" smtClean="0"/>
              <a:t> to </a:t>
            </a:r>
            <a:r>
              <a:rPr lang="sv-SE" dirty="0" err="1" smtClean="0"/>
              <a:t>keep</a:t>
            </a:r>
            <a:r>
              <a:rPr lang="sv-SE" dirty="0" smtClean="0"/>
              <a:t> </a:t>
            </a:r>
            <a:r>
              <a:rPr lang="sv-SE" dirty="0" err="1" smtClean="0"/>
              <a:t>people</a:t>
            </a:r>
            <a:r>
              <a:rPr lang="sv-SE" dirty="0" smtClean="0"/>
              <a:t> </a:t>
            </a:r>
            <a:r>
              <a:rPr lang="sv-SE" dirty="0" err="1" smtClean="0"/>
              <a:t>out</a:t>
            </a:r>
            <a:r>
              <a:rPr lang="sv-SE" dirty="0" smtClean="0"/>
              <a:t> of your </a:t>
            </a:r>
            <a:r>
              <a:rPr lang="sv-SE" dirty="0" err="1" smtClean="0"/>
              <a:t>living</a:t>
            </a:r>
            <a:r>
              <a:rPr lang="sv-SE" dirty="0" smtClean="0"/>
              <a:t> </a:t>
            </a:r>
            <a:r>
              <a:rPr lang="sv-SE" dirty="0" err="1" smtClean="0"/>
              <a:t>space</a:t>
            </a:r>
            <a:r>
              <a:rPr lang="sv-SE" dirty="0" smtClean="0"/>
              <a:t> </a:t>
            </a:r>
            <a:r>
              <a:rPr lang="sv-SE" dirty="0" err="1" smtClean="0"/>
              <a:t>but</a:t>
            </a:r>
            <a:r>
              <a:rPr lang="sv-SE" dirty="0" smtClean="0"/>
              <a:t> </a:t>
            </a:r>
            <a:r>
              <a:rPr lang="sv-SE" dirty="0" err="1" smtClean="0"/>
              <a:t>allows</a:t>
            </a:r>
            <a:r>
              <a:rPr lang="sv-SE" dirty="0" smtClean="0"/>
              <a:t> you to pass </a:t>
            </a:r>
            <a:r>
              <a:rPr lang="sv-SE" dirty="0" err="1" smtClean="0"/>
              <a:t>freely</a:t>
            </a:r>
            <a:r>
              <a:rPr lang="sv-SE" dirty="0" smtClean="0"/>
              <a:t>. Solution </a:t>
            </a:r>
            <a:r>
              <a:rPr lang="sv-SE" dirty="0" err="1" smtClean="0"/>
              <a:t>shall</a:t>
            </a:r>
            <a:r>
              <a:rPr lang="sv-SE" dirty="0" smtClean="0"/>
              <a:t> be </a:t>
            </a:r>
            <a:r>
              <a:rPr lang="sv-SE" dirty="0" err="1" smtClean="0"/>
              <a:t>effective</a:t>
            </a:r>
            <a:r>
              <a:rPr lang="sv-SE" dirty="0" smtClean="0"/>
              <a:t> (</a:t>
            </a:r>
            <a:r>
              <a:rPr lang="sv-SE" dirty="0" err="1" smtClean="0"/>
              <a:t>works</a:t>
            </a:r>
            <a:r>
              <a:rPr lang="sv-SE" dirty="0" smtClean="0"/>
              <a:t> in </a:t>
            </a:r>
            <a:r>
              <a:rPr lang="sv-SE" dirty="0" err="1" smtClean="0"/>
              <a:t>most</a:t>
            </a:r>
            <a:r>
              <a:rPr lang="sv-SE" dirty="0" smtClean="0"/>
              <a:t> </a:t>
            </a:r>
            <a:r>
              <a:rPr lang="sv-SE" dirty="0" err="1" smtClean="0"/>
              <a:t>cases</a:t>
            </a:r>
            <a:r>
              <a:rPr lang="sv-SE" dirty="0" smtClean="0"/>
              <a:t> </a:t>
            </a:r>
            <a:r>
              <a:rPr lang="sv-SE" dirty="0" err="1" smtClean="0"/>
              <a:t>except</a:t>
            </a:r>
            <a:r>
              <a:rPr lang="sv-SE" dirty="0" smtClean="0"/>
              <a:t> for </a:t>
            </a:r>
            <a:r>
              <a:rPr lang="sv-SE" dirty="0" err="1" smtClean="0"/>
              <a:t>e.g</a:t>
            </a:r>
            <a:r>
              <a:rPr lang="sv-SE" dirty="0" smtClean="0"/>
              <a:t>. </a:t>
            </a:r>
            <a:r>
              <a:rPr lang="sv-SE" dirty="0" err="1" smtClean="0"/>
              <a:t>excessive</a:t>
            </a:r>
            <a:r>
              <a:rPr lang="sv-SE" dirty="0" smtClean="0"/>
              <a:t> force), and  as </a:t>
            </a:r>
            <a:r>
              <a:rPr lang="sv-SE" dirty="0" err="1" smtClean="0"/>
              <a:t>sustainable</a:t>
            </a:r>
            <a:r>
              <a:rPr lang="sv-SE" dirty="0" smtClean="0"/>
              <a:t> as </a:t>
            </a:r>
            <a:r>
              <a:rPr lang="sv-SE" dirty="0" err="1" smtClean="0"/>
              <a:t>current</a:t>
            </a:r>
            <a:r>
              <a:rPr lang="sv-SE" dirty="0" smtClean="0"/>
              <a:t> technology </a:t>
            </a:r>
            <a:r>
              <a:rPr lang="sv-SE" dirty="0" err="1" smtClean="0"/>
              <a:t>allows</a:t>
            </a:r>
            <a:endParaRPr lang="sv-S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en-US" b="1" dirty="0" smtClean="0"/>
              <a:t>paradigm</a:t>
            </a:r>
            <a:br>
              <a:rPr lang="en-US" b="1" dirty="0" smtClean="0"/>
            </a:br>
            <a:endParaRPr lang="sv-SE" dirty="0"/>
          </a:p>
        </p:txBody>
      </p:sp>
      <p:sp>
        <p:nvSpPr>
          <p:cNvPr id="3" name="Platshållare för innehåll 2"/>
          <p:cNvSpPr>
            <a:spLocks noGrp="1"/>
          </p:cNvSpPr>
          <p:nvPr>
            <p:ph idx="1"/>
          </p:nvPr>
        </p:nvSpPr>
        <p:spPr/>
        <p:txBody>
          <a:bodyPr>
            <a:normAutofit fontScale="92500" lnSpcReduction="10000"/>
          </a:bodyPr>
          <a:lstStyle/>
          <a:p>
            <a:pPr>
              <a:buNone/>
            </a:pPr>
            <a:r>
              <a:rPr lang="en-US" b="1" dirty="0" smtClean="0"/>
              <a:t>Definition</a:t>
            </a:r>
          </a:p>
          <a:p>
            <a:r>
              <a:rPr lang="en-US" dirty="0" smtClean="0"/>
              <a:t>Intellectual </a:t>
            </a:r>
            <a:r>
              <a:rPr lang="en-US" dirty="0" smtClean="0">
                <a:hlinkClick r:id="rId2"/>
              </a:rPr>
              <a:t>perception</a:t>
            </a:r>
            <a:r>
              <a:rPr lang="en-US" dirty="0" smtClean="0"/>
              <a:t> or view, accepted by an </a:t>
            </a:r>
            <a:r>
              <a:rPr lang="en-US" dirty="0" smtClean="0">
                <a:hlinkClick r:id="rId3"/>
              </a:rPr>
              <a:t>individual</a:t>
            </a:r>
            <a:r>
              <a:rPr lang="en-US" dirty="0" smtClean="0"/>
              <a:t> or a society as a clear example, </a:t>
            </a:r>
            <a:r>
              <a:rPr lang="en-US" dirty="0" smtClean="0">
                <a:hlinkClick r:id="rId4"/>
              </a:rPr>
              <a:t>model</a:t>
            </a:r>
            <a:r>
              <a:rPr lang="en-US" dirty="0" smtClean="0"/>
              <a:t>, or </a:t>
            </a:r>
            <a:r>
              <a:rPr lang="en-US" dirty="0" smtClean="0">
                <a:hlinkClick r:id="rId5"/>
              </a:rPr>
              <a:t>pattern</a:t>
            </a:r>
            <a:r>
              <a:rPr lang="en-US" dirty="0" smtClean="0"/>
              <a:t> of how things </a:t>
            </a:r>
            <a:r>
              <a:rPr lang="en-US" dirty="0" smtClean="0">
                <a:hlinkClick r:id="rId6"/>
              </a:rPr>
              <a:t>work</a:t>
            </a:r>
            <a:r>
              <a:rPr lang="en-US" dirty="0" smtClean="0"/>
              <a:t> in the world. This term was used first by the US </a:t>
            </a:r>
            <a:r>
              <a:rPr lang="en-US" dirty="0" smtClean="0">
                <a:hlinkClick r:id="rId7"/>
              </a:rPr>
              <a:t>science</a:t>
            </a:r>
            <a:r>
              <a:rPr lang="en-US" dirty="0" smtClean="0"/>
              <a:t> fiction historian Thomas Kuhn (192296) in his 1962 book 'The </a:t>
            </a:r>
            <a:r>
              <a:rPr lang="en-US" dirty="0" smtClean="0">
                <a:hlinkClick r:id="rId8"/>
              </a:rPr>
              <a:t>Structure</a:t>
            </a:r>
            <a:r>
              <a:rPr lang="en-US" dirty="0" smtClean="0"/>
              <a:t> Of Scientific Revolution' to refer to </a:t>
            </a:r>
            <a:r>
              <a:rPr lang="en-US" dirty="0" smtClean="0">
                <a:hlinkClick r:id="rId9"/>
              </a:rPr>
              <a:t>theoretical frameworks</a:t>
            </a:r>
            <a:r>
              <a:rPr lang="en-US" dirty="0" smtClean="0"/>
              <a:t> within which all scientific thinking and </a:t>
            </a:r>
            <a:r>
              <a:rPr lang="en-US" dirty="0" smtClean="0">
                <a:hlinkClick r:id="rId10"/>
              </a:rPr>
              <a:t>practices</a:t>
            </a:r>
            <a:r>
              <a:rPr lang="en-US" dirty="0" smtClean="0"/>
              <a:t> </a:t>
            </a:r>
            <a:r>
              <a:rPr lang="en-US" dirty="0" smtClean="0">
                <a:hlinkClick r:id="rId11"/>
              </a:rPr>
              <a:t>operate</a:t>
            </a:r>
            <a:r>
              <a:rPr lang="en-US" dirty="0" smtClean="0"/>
              <a:t>. See also </a:t>
            </a:r>
            <a:r>
              <a:rPr lang="en-US" dirty="0" smtClean="0">
                <a:hlinkClick r:id="rId12"/>
              </a:rPr>
              <a:t>paradigm shift</a:t>
            </a:r>
            <a:r>
              <a:rPr lang="en-US" dirty="0" smtClean="0"/>
              <a:t>.</a:t>
            </a:r>
          </a:p>
          <a:p>
            <a:endParaRPr lang="sv-S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smtClean="0"/>
              <a:t>Places to </a:t>
            </a:r>
            <a:r>
              <a:rPr lang="sv-SE" dirty="0" err="1" smtClean="0"/>
              <a:t>intervene</a:t>
            </a:r>
            <a:r>
              <a:rPr lang="sv-SE" dirty="0" smtClean="0"/>
              <a:t> in a system</a:t>
            </a:r>
            <a:br>
              <a:rPr lang="sv-SE" dirty="0" smtClean="0"/>
            </a:br>
            <a:r>
              <a:rPr lang="sv-SE" sz="1200" dirty="0" smtClean="0"/>
              <a:t>http://www.donellameadows.org/archives/leveragepointsplacestointerveneinasystem</a:t>
            </a:r>
            <a:r>
              <a:rPr lang="sv-SE" dirty="0" smtClean="0"/>
              <a:t>/</a:t>
            </a:r>
            <a:endParaRPr lang="sv-SE" dirty="0"/>
          </a:p>
        </p:txBody>
      </p:sp>
      <p:sp>
        <p:nvSpPr>
          <p:cNvPr id="3" name="Platshållare för innehåll 2"/>
          <p:cNvSpPr>
            <a:spLocks noGrp="1"/>
          </p:cNvSpPr>
          <p:nvPr>
            <p:ph idx="1"/>
          </p:nvPr>
        </p:nvSpPr>
        <p:spPr/>
        <p:txBody>
          <a:bodyPr>
            <a:normAutofit fontScale="62500" lnSpcReduction="20000"/>
          </a:bodyPr>
          <a:lstStyle/>
          <a:p>
            <a:pPr indent="14288">
              <a:buNone/>
            </a:pPr>
            <a:r>
              <a:rPr lang="en-US" dirty="0" smtClean="0"/>
              <a:t>12. Constants, parameters, numbers (such as subsidies, taxes, standards).</a:t>
            </a:r>
            <a:br>
              <a:rPr lang="en-US" dirty="0" smtClean="0"/>
            </a:br>
            <a:r>
              <a:rPr lang="en-US" dirty="0" smtClean="0"/>
              <a:t>11. The sizes of buffers and other stabilizing stocks, relative to their flows.</a:t>
            </a:r>
            <a:br>
              <a:rPr lang="en-US" dirty="0" smtClean="0"/>
            </a:br>
            <a:r>
              <a:rPr lang="en-US" dirty="0" smtClean="0"/>
              <a:t>10. The structure of material stocks and flows (such as transport networks, population age structures).</a:t>
            </a:r>
            <a:br>
              <a:rPr lang="en-US" dirty="0" smtClean="0"/>
            </a:br>
            <a:r>
              <a:rPr lang="en-US" dirty="0" smtClean="0"/>
              <a:t>9. The lengths of delays, relative to the rate of system change.</a:t>
            </a:r>
            <a:br>
              <a:rPr lang="en-US" dirty="0" smtClean="0"/>
            </a:br>
            <a:r>
              <a:rPr lang="en-US" dirty="0" smtClean="0"/>
              <a:t>8. The strength of negative feedback loops, relative to the impacts they are trying to correct against.</a:t>
            </a:r>
            <a:br>
              <a:rPr lang="en-US" dirty="0" smtClean="0"/>
            </a:br>
            <a:r>
              <a:rPr lang="en-US" dirty="0" smtClean="0"/>
              <a:t>7. The gain around driving positive feedback loops.</a:t>
            </a:r>
            <a:br>
              <a:rPr lang="en-US" dirty="0" smtClean="0"/>
            </a:br>
            <a:r>
              <a:rPr lang="en-US" dirty="0" smtClean="0"/>
              <a:t>6. The structure of information flows (who does and does not have access to information).</a:t>
            </a:r>
            <a:br>
              <a:rPr lang="en-US" dirty="0" smtClean="0"/>
            </a:br>
            <a:r>
              <a:rPr lang="en-US" dirty="0" smtClean="0"/>
              <a:t>5. The rules of the system (such as incentives, punishments, constraints).</a:t>
            </a:r>
            <a:br>
              <a:rPr lang="en-US" dirty="0" smtClean="0"/>
            </a:br>
            <a:r>
              <a:rPr lang="en-US" dirty="0" smtClean="0"/>
              <a:t>4. The power to add, change, evolve, or self-organize system structure.</a:t>
            </a:r>
            <a:br>
              <a:rPr lang="en-US" dirty="0" smtClean="0"/>
            </a:br>
            <a:r>
              <a:rPr lang="en-US" dirty="0" smtClean="0"/>
              <a:t>3. The goals of the system.</a:t>
            </a:r>
            <a:br>
              <a:rPr lang="en-US" dirty="0" smtClean="0"/>
            </a:br>
            <a:r>
              <a:rPr lang="en-US" dirty="0" smtClean="0"/>
              <a:t>2. The mindset or paradigm out of which the system — its goals, structure, rules, delays, parameters — arises.</a:t>
            </a:r>
            <a:br>
              <a:rPr lang="en-US" dirty="0" smtClean="0"/>
            </a:br>
            <a:r>
              <a:rPr lang="en-US" dirty="0" smtClean="0"/>
              <a:t>1. The power to transcend paradigms.</a:t>
            </a:r>
            <a:endParaRPr lang="sv-S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l="20243" t="8092" r="5357" b="2629"/>
          <a:stretch>
            <a:fillRect/>
          </a:stretch>
        </p:blipFill>
        <p:spPr bwMode="auto">
          <a:xfrm>
            <a:off x="-1" y="0"/>
            <a:ext cx="9144001" cy="6858000"/>
          </a:xfrm>
          <a:prstGeom prst="rect">
            <a:avLst/>
          </a:prstGeom>
          <a:noFill/>
          <a:ln w="9525">
            <a:noFill/>
            <a:miter lim="800000"/>
            <a:headEnd/>
            <a:tailEnd/>
          </a:ln>
        </p:spPr>
      </p:pic>
      <p:sp>
        <p:nvSpPr>
          <p:cNvPr id="5" name="Rektangel 4"/>
          <p:cNvSpPr/>
          <p:nvPr/>
        </p:nvSpPr>
        <p:spPr>
          <a:xfrm>
            <a:off x="395536" y="5373216"/>
            <a:ext cx="8568952" cy="1152128"/>
          </a:xfrm>
          <a:prstGeom prst="rect">
            <a:avLst/>
          </a:prstGeom>
          <a:solidFill>
            <a:srgbClr val="404040">
              <a:alpha val="65098"/>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solidFill>
                  <a:schemeClr val="bg1"/>
                </a:solidFill>
              </a:rPr>
              <a:t>LEVEL 10 INTERVENTION: STRUCTURAL LEVEL</a:t>
            </a:r>
            <a:endParaRPr lang="sv-SE" sz="3200"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 14"/>
          <p:cNvGrpSpPr/>
          <p:nvPr/>
        </p:nvGrpSpPr>
        <p:grpSpPr>
          <a:xfrm>
            <a:off x="1285855" y="-243408"/>
            <a:ext cx="5000657" cy="5786478"/>
            <a:chOff x="1285855" y="500042"/>
            <a:chExt cx="5000657" cy="5786478"/>
          </a:xfrm>
        </p:grpSpPr>
        <p:sp>
          <p:nvSpPr>
            <p:cNvPr id="3" name="Rektangel 2"/>
            <p:cNvSpPr/>
            <p:nvPr/>
          </p:nvSpPr>
          <p:spPr>
            <a:xfrm>
              <a:off x="2357422" y="2214554"/>
              <a:ext cx="1928826" cy="2000264"/>
            </a:xfrm>
            <a:prstGeom prst="rect">
              <a:avLst/>
            </a:prstGeom>
            <a:solidFill>
              <a:srgbClr val="FF9900"/>
            </a:solidFill>
            <a:ln>
              <a:solidFill>
                <a:srgbClr val="C0000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b="1" dirty="0" err="1" smtClean="0"/>
                <a:t>Sustainable</a:t>
              </a:r>
              <a:endParaRPr lang="sv-SE" sz="2400" b="1" dirty="0" smtClean="0"/>
            </a:p>
            <a:p>
              <a:pPr algn="ctr"/>
              <a:r>
                <a:rPr lang="sv-SE" sz="2400" b="1" dirty="0" err="1" smtClean="0"/>
                <a:t>Poverty</a:t>
              </a:r>
              <a:r>
                <a:rPr lang="sv-SE" dirty="0" smtClean="0"/>
                <a:t>:</a:t>
              </a:r>
            </a:p>
            <a:p>
              <a:pPr algn="ctr"/>
              <a:r>
                <a:rPr lang="sv-SE" sz="1400" dirty="0" smtClean="0"/>
                <a:t>People lack </a:t>
              </a:r>
              <a:r>
                <a:rPr lang="sv-SE" sz="1400" dirty="0" err="1" smtClean="0"/>
                <a:t>basics</a:t>
              </a:r>
              <a:r>
                <a:rPr lang="sv-SE" sz="1400" dirty="0" smtClean="0"/>
                <a:t> </a:t>
              </a:r>
              <a:r>
                <a:rPr lang="sv-SE" sz="1400" dirty="0" err="1" smtClean="0"/>
                <a:t>but</a:t>
              </a:r>
              <a:r>
                <a:rPr lang="sv-SE" sz="1400" dirty="0" smtClean="0"/>
                <a:t> </a:t>
              </a:r>
              <a:r>
                <a:rPr lang="sv-SE" sz="1400" dirty="0" err="1" smtClean="0"/>
                <a:t>capital</a:t>
              </a:r>
              <a:r>
                <a:rPr lang="sv-SE" sz="1400" dirty="0" smtClean="0"/>
                <a:t> </a:t>
              </a:r>
              <a:r>
                <a:rPr lang="sv-SE" sz="1400" dirty="0" err="1" smtClean="0"/>
                <a:t>intact</a:t>
              </a:r>
              <a:endParaRPr lang="sv-SE" sz="1400" dirty="0" smtClean="0"/>
            </a:p>
            <a:p>
              <a:pPr algn="ctr"/>
              <a:endParaRPr lang="sv-SE" dirty="0"/>
            </a:p>
          </p:txBody>
        </p:sp>
        <p:sp>
          <p:nvSpPr>
            <p:cNvPr id="4" name="Rektangel 3"/>
            <p:cNvSpPr/>
            <p:nvPr/>
          </p:nvSpPr>
          <p:spPr>
            <a:xfrm>
              <a:off x="4357686" y="2214554"/>
              <a:ext cx="1928826" cy="2000264"/>
            </a:xfrm>
            <a:prstGeom prst="rect">
              <a:avLst/>
            </a:prstGeom>
            <a:solidFill>
              <a:srgbClr val="FF9900"/>
            </a:solidFill>
            <a:ln>
              <a:solidFill>
                <a:srgbClr val="C0000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b="1" dirty="0" err="1" smtClean="0"/>
                <a:t>Sustainable</a:t>
              </a:r>
              <a:r>
                <a:rPr lang="sv-SE" sz="2400" b="1" dirty="0" smtClean="0"/>
                <a:t> </a:t>
              </a:r>
              <a:br>
                <a:rPr lang="sv-SE" sz="2400" b="1" dirty="0" smtClean="0"/>
              </a:br>
              <a:r>
                <a:rPr lang="sv-SE" sz="2400" b="1" dirty="0" err="1" smtClean="0"/>
                <a:t>Future</a:t>
              </a:r>
              <a:endParaRPr lang="sv-SE" sz="2400" b="1" dirty="0"/>
            </a:p>
          </p:txBody>
        </p:sp>
        <p:sp>
          <p:nvSpPr>
            <p:cNvPr id="5" name="Rektangel 4"/>
            <p:cNvSpPr/>
            <p:nvPr/>
          </p:nvSpPr>
          <p:spPr>
            <a:xfrm>
              <a:off x="2357422" y="4286256"/>
              <a:ext cx="1928826" cy="2000264"/>
            </a:xfrm>
            <a:prstGeom prst="rect">
              <a:avLst/>
            </a:prstGeom>
            <a:solidFill>
              <a:srgbClr val="FF9900"/>
            </a:solidFill>
            <a:ln>
              <a:solidFill>
                <a:srgbClr val="C0000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b="1" dirty="0" err="1" smtClean="0"/>
                <a:t>Failed</a:t>
              </a:r>
              <a:r>
                <a:rPr lang="sv-SE" sz="2400" b="1" dirty="0" smtClean="0"/>
                <a:t> society</a:t>
              </a:r>
            </a:p>
            <a:p>
              <a:pPr algn="ctr"/>
              <a:r>
                <a:rPr lang="sv-SE" sz="1400" dirty="0" smtClean="0"/>
                <a:t>Capital </a:t>
              </a:r>
              <a:r>
                <a:rPr lang="sv-SE" sz="1400" dirty="0" err="1" smtClean="0"/>
                <a:t>depleted</a:t>
              </a:r>
              <a:r>
                <a:rPr lang="sv-SE" sz="1400" dirty="0" smtClean="0"/>
                <a:t>, </a:t>
              </a:r>
              <a:r>
                <a:rPr lang="sv-SE" sz="1400" dirty="0" err="1" smtClean="0"/>
                <a:t>people</a:t>
              </a:r>
              <a:r>
                <a:rPr lang="sv-SE" sz="1400" dirty="0" smtClean="0"/>
                <a:t> not </a:t>
              </a:r>
              <a:r>
                <a:rPr lang="sv-SE" sz="1400" dirty="0" err="1" smtClean="0"/>
                <a:t>served</a:t>
              </a:r>
              <a:endParaRPr lang="sv-SE" sz="1400" dirty="0"/>
            </a:p>
          </p:txBody>
        </p:sp>
        <p:sp>
          <p:nvSpPr>
            <p:cNvPr id="6" name="Rektangel 5"/>
            <p:cNvSpPr/>
            <p:nvPr/>
          </p:nvSpPr>
          <p:spPr>
            <a:xfrm>
              <a:off x="4357686" y="4286256"/>
              <a:ext cx="1928826" cy="2000264"/>
            </a:xfrm>
            <a:prstGeom prst="rect">
              <a:avLst/>
            </a:prstGeom>
            <a:solidFill>
              <a:srgbClr val="FF9900"/>
            </a:solidFill>
            <a:ln>
              <a:solidFill>
                <a:srgbClr val="C0000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b="1" dirty="0" smtClean="0"/>
                <a:t>Capital </a:t>
              </a:r>
              <a:br>
                <a:rPr lang="sv-SE" sz="2400" b="1" dirty="0" smtClean="0"/>
              </a:br>
              <a:r>
                <a:rPr lang="sv-SE" sz="2400" b="1" dirty="0" err="1" smtClean="0"/>
                <a:t>depletion</a:t>
              </a:r>
              <a:r>
                <a:rPr lang="sv-SE" sz="2400" b="1" dirty="0" smtClean="0"/>
                <a:t>:</a:t>
              </a:r>
            </a:p>
            <a:p>
              <a:pPr algn="ctr"/>
              <a:r>
                <a:rPr lang="sv-SE" sz="1200" dirty="0" smtClean="0"/>
                <a:t>People </a:t>
              </a:r>
              <a:r>
                <a:rPr lang="sv-SE" sz="1200" dirty="0" err="1" smtClean="0"/>
                <a:t>served</a:t>
              </a:r>
              <a:r>
                <a:rPr lang="sv-SE" sz="1200" dirty="0" smtClean="0"/>
                <a:t> at </a:t>
              </a:r>
              <a:r>
                <a:rPr lang="sv-SE" sz="1200" dirty="0" err="1" smtClean="0"/>
                <a:t>expense</a:t>
              </a:r>
              <a:r>
                <a:rPr lang="sv-SE" sz="1200" dirty="0" smtClean="0"/>
                <a:t> of </a:t>
              </a:r>
              <a:r>
                <a:rPr lang="sv-SE" sz="1200" dirty="0" err="1" smtClean="0"/>
                <a:t>coming</a:t>
              </a:r>
              <a:r>
                <a:rPr lang="sv-SE" sz="1200" dirty="0" smtClean="0"/>
                <a:t> generations</a:t>
              </a:r>
              <a:endParaRPr lang="sv-SE" sz="1200" dirty="0"/>
            </a:p>
          </p:txBody>
        </p:sp>
        <p:sp>
          <p:nvSpPr>
            <p:cNvPr id="7" name="textruta 6"/>
            <p:cNvSpPr txBox="1"/>
            <p:nvPr/>
          </p:nvSpPr>
          <p:spPr>
            <a:xfrm>
              <a:off x="3310655" y="1428736"/>
              <a:ext cx="2269789" cy="369332"/>
            </a:xfrm>
            <a:prstGeom prst="rect">
              <a:avLst/>
            </a:prstGeom>
            <a:noFill/>
          </p:spPr>
          <p:txBody>
            <a:bodyPr wrap="none" rtlCol="0">
              <a:spAutoFit/>
            </a:bodyPr>
            <a:lstStyle/>
            <a:p>
              <a:r>
                <a:rPr lang="sv-SE" dirty="0" smtClean="0"/>
                <a:t>Basic </a:t>
              </a:r>
              <a:r>
                <a:rPr lang="sv-SE" dirty="0" err="1" smtClean="0"/>
                <a:t>needs</a:t>
              </a:r>
              <a:r>
                <a:rPr lang="sv-SE" dirty="0" smtClean="0"/>
                <a:t> of </a:t>
              </a:r>
              <a:r>
                <a:rPr lang="sv-SE" dirty="0" err="1" smtClean="0"/>
                <a:t>citizens</a:t>
              </a:r>
              <a:endParaRPr lang="sv-SE" dirty="0" smtClean="0"/>
            </a:p>
          </p:txBody>
        </p:sp>
        <p:sp>
          <p:nvSpPr>
            <p:cNvPr id="8" name="Rektangel 7"/>
            <p:cNvSpPr/>
            <p:nvPr/>
          </p:nvSpPr>
          <p:spPr>
            <a:xfrm>
              <a:off x="2862548" y="1857364"/>
              <a:ext cx="1066510" cy="369332"/>
            </a:xfrm>
            <a:prstGeom prst="rect">
              <a:avLst/>
            </a:prstGeom>
          </p:spPr>
          <p:txBody>
            <a:bodyPr wrap="none">
              <a:spAutoFit/>
            </a:bodyPr>
            <a:lstStyle/>
            <a:p>
              <a:r>
                <a:rPr lang="sv-SE" dirty="0" smtClean="0"/>
                <a:t>NOT MET</a:t>
              </a:r>
              <a:endParaRPr lang="sv-SE" dirty="0"/>
            </a:p>
          </p:txBody>
        </p:sp>
        <p:sp>
          <p:nvSpPr>
            <p:cNvPr id="9" name="Rektangel 8"/>
            <p:cNvSpPr/>
            <p:nvPr/>
          </p:nvSpPr>
          <p:spPr>
            <a:xfrm>
              <a:off x="5000628" y="1857364"/>
              <a:ext cx="606256" cy="369332"/>
            </a:xfrm>
            <a:prstGeom prst="rect">
              <a:avLst/>
            </a:prstGeom>
          </p:spPr>
          <p:txBody>
            <a:bodyPr wrap="none">
              <a:spAutoFit/>
            </a:bodyPr>
            <a:lstStyle/>
            <a:p>
              <a:r>
                <a:rPr lang="sv-SE" dirty="0" smtClean="0"/>
                <a:t>MET</a:t>
              </a:r>
              <a:endParaRPr lang="sv-SE" dirty="0"/>
            </a:p>
          </p:txBody>
        </p:sp>
        <p:sp>
          <p:nvSpPr>
            <p:cNvPr id="10" name="Rektangel 9"/>
            <p:cNvSpPr/>
            <p:nvPr/>
          </p:nvSpPr>
          <p:spPr>
            <a:xfrm rot="16200000">
              <a:off x="1371517" y="5074151"/>
              <a:ext cx="1198149" cy="369332"/>
            </a:xfrm>
            <a:prstGeom prst="rect">
              <a:avLst/>
            </a:prstGeom>
          </p:spPr>
          <p:txBody>
            <a:bodyPr wrap="none">
              <a:spAutoFit/>
            </a:bodyPr>
            <a:lstStyle/>
            <a:p>
              <a:pPr algn="ctr"/>
              <a:r>
                <a:rPr lang="sv-SE" dirty="0" err="1" smtClean="0"/>
                <a:t>Depleting</a:t>
              </a:r>
              <a:r>
                <a:rPr lang="sv-SE" dirty="0" smtClean="0"/>
                <a:t>  </a:t>
              </a:r>
              <a:endParaRPr lang="sv-SE" dirty="0"/>
            </a:p>
          </p:txBody>
        </p:sp>
        <p:sp>
          <p:nvSpPr>
            <p:cNvPr id="11" name="Rektangel 10"/>
            <p:cNvSpPr/>
            <p:nvPr/>
          </p:nvSpPr>
          <p:spPr>
            <a:xfrm rot="16200000">
              <a:off x="811067" y="3189416"/>
              <a:ext cx="2319052" cy="369332"/>
            </a:xfrm>
            <a:prstGeom prst="rect">
              <a:avLst/>
            </a:prstGeom>
          </p:spPr>
          <p:txBody>
            <a:bodyPr wrap="square">
              <a:spAutoFit/>
            </a:bodyPr>
            <a:lstStyle/>
            <a:p>
              <a:pPr algn="r"/>
              <a:r>
                <a:rPr lang="sv-SE" dirty="0" err="1" smtClean="0"/>
                <a:t>Maintaing/increasing</a:t>
              </a:r>
              <a:endParaRPr lang="sv-SE" dirty="0"/>
            </a:p>
          </p:txBody>
        </p:sp>
        <p:sp>
          <p:nvSpPr>
            <p:cNvPr id="12" name="textruta 11"/>
            <p:cNvSpPr txBox="1"/>
            <p:nvPr/>
          </p:nvSpPr>
          <p:spPr>
            <a:xfrm rot="16200000">
              <a:off x="452133" y="4000504"/>
              <a:ext cx="2036776" cy="369332"/>
            </a:xfrm>
            <a:prstGeom prst="rect">
              <a:avLst/>
            </a:prstGeom>
            <a:noFill/>
          </p:spPr>
          <p:txBody>
            <a:bodyPr wrap="none" rtlCol="0">
              <a:spAutoFit/>
            </a:bodyPr>
            <a:lstStyle/>
            <a:p>
              <a:r>
                <a:rPr lang="sv-SE" dirty="0" smtClean="0"/>
                <a:t>Capital </a:t>
              </a:r>
              <a:r>
                <a:rPr lang="sv-SE" dirty="0" err="1" smtClean="0"/>
                <a:t>Stewardship</a:t>
              </a:r>
              <a:endParaRPr lang="sv-SE" dirty="0" smtClean="0"/>
            </a:p>
          </p:txBody>
        </p:sp>
        <p:sp>
          <p:nvSpPr>
            <p:cNvPr id="13" name="textruta 12"/>
            <p:cNvSpPr txBox="1"/>
            <p:nvPr/>
          </p:nvSpPr>
          <p:spPr>
            <a:xfrm>
              <a:off x="2571736" y="500042"/>
              <a:ext cx="3560655" cy="800219"/>
            </a:xfrm>
            <a:prstGeom prst="rect">
              <a:avLst/>
            </a:prstGeom>
            <a:noFill/>
          </p:spPr>
          <p:txBody>
            <a:bodyPr wrap="none" rtlCol="0">
              <a:spAutoFit/>
            </a:bodyPr>
            <a:lstStyle/>
            <a:p>
              <a:pPr algn="ctr"/>
              <a:endParaRPr lang="sv-SE" dirty="0" smtClean="0"/>
            </a:p>
            <a:p>
              <a:r>
                <a:rPr lang="sv-SE" sz="2800" dirty="0" smtClean="0"/>
                <a:t>POLICY PERFORMANCE</a:t>
              </a:r>
              <a:endParaRPr lang="sv-SE" sz="2800" dirty="0"/>
            </a:p>
          </p:txBody>
        </p:sp>
      </p:grpSp>
      <p:sp>
        <p:nvSpPr>
          <p:cNvPr id="14" name="Rektangel 13"/>
          <p:cNvSpPr/>
          <p:nvPr/>
        </p:nvSpPr>
        <p:spPr>
          <a:xfrm>
            <a:off x="395536" y="5589240"/>
            <a:ext cx="8568952" cy="1152128"/>
          </a:xfrm>
          <a:prstGeom prst="rect">
            <a:avLst/>
          </a:prstGeom>
          <a:solidFill>
            <a:srgbClr val="404040">
              <a:alpha val="65098"/>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solidFill>
                  <a:schemeClr val="bg1"/>
                </a:solidFill>
              </a:rPr>
              <a:t>LEVEL 3 INTERVENTION: GOALS</a:t>
            </a:r>
            <a:endParaRPr lang="sv-SE" sz="32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quarter" idx="10"/>
          </p:nvPr>
        </p:nvSpPr>
        <p:spPr>
          <a:xfrm>
            <a:off x="457200" y="6356350"/>
            <a:ext cx="2132013" cy="363538"/>
          </a:xfrm>
        </p:spPr>
        <p:txBody>
          <a:bodyPr/>
          <a:lstStyle/>
          <a:p>
            <a:pPr>
              <a:defRPr/>
            </a:pPr>
            <a:r>
              <a:rPr lang="en-GB" smtClean="0"/>
              <a:t>26/09/11</a:t>
            </a:r>
            <a:endParaRPr lang="en-GB"/>
          </a:p>
        </p:txBody>
      </p:sp>
      <p:pic>
        <p:nvPicPr>
          <p:cNvPr id="3" name="Picture 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round/>
            <a:headEnd/>
            <a:tailEnd/>
          </a:ln>
        </p:spPr>
      </p:pic>
      <p:sp>
        <p:nvSpPr>
          <p:cNvPr id="4" name="textruta 3"/>
          <p:cNvSpPr txBox="1">
            <a:spLocks noChangeArrowheads="1"/>
          </p:cNvSpPr>
          <p:nvPr/>
        </p:nvSpPr>
        <p:spPr bwMode="auto">
          <a:xfrm>
            <a:off x="684213" y="981075"/>
            <a:ext cx="6336060" cy="5262979"/>
          </a:xfrm>
          <a:prstGeom prst="rect">
            <a:avLst/>
          </a:prstGeom>
          <a:noFill/>
          <a:ln w="9525">
            <a:noFill/>
            <a:miter lim="800000"/>
            <a:headEnd/>
            <a:tailEnd/>
          </a:ln>
        </p:spPr>
        <p:txBody>
          <a:bodyPr wrap="square">
            <a:spAutoFit/>
          </a:bodyPr>
          <a:lstStyle/>
          <a:p>
            <a:r>
              <a:rPr lang="sv-SE" sz="4800" dirty="0" err="1" smtClean="0"/>
              <a:t>Economy</a:t>
            </a:r>
            <a:r>
              <a:rPr lang="sv-SE" sz="4800" dirty="0" smtClean="0"/>
              <a:t> is not </a:t>
            </a:r>
            <a:r>
              <a:rPr lang="sv-SE" sz="4800" dirty="0" err="1" smtClean="0"/>
              <a:t>about</a:t>
            </a:r>
            <a:r>
              <a:rPr lang="sv-SE" sz="4800" dirty="0" smtClean="0"/>
              <a:t> </a:t>
            </a:r>
            <a:r>
              <a:rPr lang="sv-SE" sz="4800" dirty="0" err="1" smtClean="0"/>
              <a:t>money</a:t>
            </a:r>
            <a:r>
              <a:rPr lang="sv-SE" sz="4800" dirty="0" smtClean="0"/>
              <a:t>.</a:t>
            </a:r>
          </a:p>
          <a:p>
            <a:endParaRPr lang="sv-SE" sz="4800" dirty="0" smtClean="0"/>
          </a:p>
          <a:p>
            <a:endParaRPr lang="sv-SE" sz="4800" dirty="0" smtClean="0"/>
          </a:p>
          <a:p>
            <a:r>
              <a:rPr lang="sv-SE" sz="4800" dirty="0" err="1" smtClean="0"/>
              <a:t>Economy</a:t>
            </a:r>
            <a:r>
              <a:rPr lang="sv-SE" sz="4800" dirty="0" smtClean="0"/>
              <a:t> is </a:t>
            </a:r>
            <a:r>
              <a:rPr lang="sv-SE" sz="4800" dirty="0" err="1" smtClean="0"/>
              <a:t>about</a:t>
            </a:r>
            <a:r>
              <a:rPr lang="sv-SE" sz="4800" dirty="0" smtClean="0"/>
              <a:t> </a:t>
            </a:r>
            <a:r>
              <a:rPr lang="sv-SE" sz="4800" dirty="0" err="1" smtClean="0"/>
              <a:t>living</a:t>
            </a:r>
            <a:r>
              <a:rPr lang="sv-SE" sz="4800" dirty="0" smtClean="0"/>
              <a:t> on </a:t>
            </a:r>
            <a:r>
              <a:rPr lang="sv-SE" sz="4800" dirty="0" err="1" smtClean="0"/>
              <a:t>what</a:t>
            </a:r>
            <a:r>
              <a:rPr lang="sv-SE" sz="4800" dirty="0" smtClean="0"/>
              <a:t> you </a:t>
            </a:r>
            <a:r>
              <a:rPr lang="sv-SE" sz="4800" dirty="0" err="1" smtClean="0"/>
              <a:t>have</a:t>
            </a:r>
            <a:r>
              <a:rPr lang="sv-SE" sz="4800" dirty="0" smtClean="0"/>
              <a:t>.</a:t>
            </a:r>
          </a:p>
          <a:p>
            <a:endParaRPr lang="sv-SE" sz="4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251520" y="332656"/>
            <a:ext cx="8640960" cy="6408712"/>
          </a:xfrm>
        </p:spPr>
        <p:txBody>
          <a:bodyPr>
            <a:normAutofit fontScale="40000" lnSpcReduction="20000"/>
          </a:bodyPr>
          <a:lstStyle/>
          <a:p>
            <a:pPr>
              <a:buNone/>
            </a:pPr>
            <a:r>
              <a:rPr lang="en-US" sz="6000" dirty="0" smtClean="0">
                <a:latin typeface="Arial Black" pitchFamily="34" charset="0"/>
              </a:rPr>
              <a:t>BRAVE NEW WORLD </a:t>
            </a:r>
            <a:r>
              <a:rPr lang="en-US" sz="6000" dirty="0" smtClean="0">
                <a:solidFill>
                  <a:srgbClr val="FF0000"/>
                </a:solidFill>
                <a:latin typeface="Arial Black" pitchFamily="34" charset="0"/>
              </a:rPr>
              <a:t>REVISITED</a:t>
            </a:r>
            <a:r>
              <a:rPr lang="en-US" sz="6000" dirty="0" smtClean="0">
                <a:latin typeface="Arial Black" pitchFamily="34" charset="0"/>
              </a:rPr>
              <a:t> ALDOUS HUXLEY</a:t>
            </a:r>
          </a:p>
          <a:p>
            <a:r>
              <a:rPr lang="en-US" dirty="0" smtClean="0"/>
              <a:t>Organization is indispensable; for liberty arises and has meaning only within a self-regulating community of freely cooperating individuals. But, though indispensable, organization can also be fatal. Too much or­ganization transforms men and women into automata, suffocates the creative spirit and abolishes the very possibility of freedom. As usual, the only safe course is in the middle, between the extremes of </a:t>
            </a:r>
            <a:r>
              <a:rPr lang="en-US" i="1" dirty="0" smtClean="0"/>
              <a:t>laissez-faire</a:t>
            </a:r>
            <a:r>
              <a:rPr lang="en-US" dirty="0" smtClean="0"/>
              <a:t> at one end of the scale and of total control at the other. </a:t>
            </a:r>
          </a:p>
          <a:p>
            <a:r>
              <a:rPr lang="en-US" dirty="0" smtClean="0"/>
              <a:t>        During the past century the successive advances in technology have been accompanied by corresponding advances in organization. Complicated machinery has had to be matched by complicated social arrangements, designed to work as smoothly and efficiently as the new instruments of production. In order to fit into these organizations, individuals have had to de-individualize themselves, have had to deny their native diver­sity and conform to a standard pattern, have had to do their best to become automata. </a:t>
            </a:r>
          </a:p>
          <a:p>
            <a:r>
              <a:rPr lang="en-US" dirty="0" smtClean="0"/>
              <a:t>        The </a:t>
            </a:r>
            <a:r>
              <a:rPr lang="en-US" sz="9000" b="1" dirty="0" smtClean="0">
                <a:solidFill>
                  <a:srgbClr val="FF0000"/>
                </a:solidFill>
              </a:rPr>
              <a:t>dehumanizing effects of over-organization </a:t>
            </a:r>
            <a:r>
              <a:rPr lang="en-US" dirty="0" smtClean="0"/>
              <a:t>are reinforced by the dehumanizing effects of overpopulation. Industry, as it expands, draws an ever greater proportion of </a:t>
            </a:r>
            <a:r>
              <a:rPr lang="en-US" sz="6200" b="1" dirty="0" smtClean="0">
                <a:solidFill>
                  <a:srgbClr val="FF0000"/>
                </a:solidFill>
              </a:rPr>
              <a:t>humanity's increasing numbers into large cities</a:t>
            </a:r>
            <a:r>
              <a:rPr lang="en-US" dirty="0" smtClean="0"/>
              <a:t>. But life in large cities is not conducive to mental health (the highest incidence of schizophrenia, we are told, occurs among the swarming inhabitants of industrial slums); nor does it foster the kind of responsible freedom within small self-governing groups, which is the first condition of a genuine democ­racy. City life is anonymous and, as it were, abstract. People are related to one another, not as total person­alities, but as the embodiments of economic functions or, when they are not at work, as irresponsible seekers of entertainment. Subjected to this kind of life, indi­viduals tend to feel lonely and insignificant. Their ex­istence ceases to have any point or meaning. </a:t>
            </a:r>
          </a:p>
          <a:p>
            <a:r>
              <a:rPr lang="en-US" dirty="0" smtClean="0"/>
              <a:t>        Biologically speaking, man is a moderately gregar­ious, not a completely social animal  a creature more like a wolf, let us say, or an elephant, than like a bee or an ant. In their original form human societies bore no resemblance to the hive or the ant heap; they were merely packs. Civilization is, among other things, the process by which primitive packs are transformed into an analogue, crude and mechanical, of the social in­sects' organic communities. At the present time the pressures of overpopulation and technological change are accelerating this process. The </a:t>
            </a:r>
            <a:r>
              <a:rPr lang="en-US" dirty="0" err="1" smtClean="0"/>
              <a:t>termitary</a:t>
            </a:r>
            <a:r>
              <a:rPr lang="en-US" dirty="0" smtClean="0"/>
              <a:t> has come to seem a realizable and even, in some eyes, a desirable ideal. Needless to say, the ideal will never in fact be realized. A great gulf separates the social insect from the not too gregarious, big-brained mammal; and even though the mammal should do his best to imitate the insect, the gulf would remain. However hard they try, men cannot create a social organism, they can only create an organization. In the process of trying to create an organism they will merely create a totali­tarian despotism. </a:t>
            </a:r>
          </a:p>
          <a:p>
            <a:r>
              <a:rPr lang="sv-SE" dirty="0" smtClean="0">
                <a:hlinkClick r:id="rId2"/>
              </a:rPr>
              <a:t>http://www.huxley.net/bnw-revisited/</a:t>
            </a:r>
            <a:endParaRPr lang="sv-S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book cover: the power of just doing stuff"/>
          <p:cNvPicPr>
            <a:picLocks noChangeAspect="1" noChangeArrowheads="1"/>
          </p:cNvPicPr>
          <p:nvPr/>
        </p:nvPicPr>
        <p:blipFill>
          <a:blip r:embed="rId2" cstate="print"/>
          <a:srcRect/>
          <a:stretch>
            <a:fillRect/>
          </a:stretch>
        </p:blipFill>
        <p:spPr bwMode="auto">
          <a:xfrm>
            <a:off x="539552" y="188639"/>
            <a:ext cx="4176464" cy="6425329"/>
          </a:xfrm>
          <a:prstGeom prst="rect">
            <a:avLst/>
          </a:prstGeom>
          <a:noFill/>
        </p:spPr>
      </p:pic>
      <p:sp>
        <p:nvSpPr>
          <p:cNvPr id="3" name="textruta 2"/>
          <p:cNvSpPr txBox="1"/>
          <p:nvPr/>
        </p:nvSpPr>
        <p:spPr>
          <a:xfrm>
            <a:off x="4788024" y="620688"/>
            <a:ext cx="3888431" cy="5704319"/>
          </a:xfrm>
          <a:prstGeom prst="rect">
            <a:avLst/>
          </a:prstGeom>
          <a:noFill/>
        </p:spPr>
        <p:txBody>
          <a:bodyPr wrap="square" rtlCol="0">
            <a:spAutoFit/>
          </a:bodyPr>
          <a:lstStyle/>
          <a:p>
            <a:r>
              <a:rPr lang="en-US" b="1" dirty="0" smtClean="0"/>
              <a:t>Jonathan </a:t>
            </a:r>
            <a:r>
              <a:rPr lang="en-US" b="1" dirty="0" err="1" smtClean="0"/>
              <a:t>Dimbleby</a:t>
            </a:r>
            <a:r>
              <a:rPr lang="en-US" dirty="0" smtClean="0"/>
              <a:t>, writer and broadcaster.</a:t>
            </a:r>
          </a:p>
          <a:p>
            <a:r>
              <a:rPr lang="en-US" dirty="0" smtClean="0"/>
              <a:t>“Rob’s book is a manual of practical wisdom; it is hopeful and realistic, it shows what can be achieved, it encourages us to think beyond the self, beyond the rules.  There is a wealth of thriving examples in this book that show how quickly positive change can happen, how social enterprise does actually make a very sound investment, how sharing skills and time enriches a community.  I believe that in the future Rob Hopkins will be seen as influential as EF Schumacher, the original </a:t>
            </a:r>
            <a:r>
              <a:rPr lang="en-US" dirty="0" err="1" smtClean="0"/>
              <a:t>Permaconomist</a:t>
            </a:r>
            <a:r>
              <a:rPr lang="en-US" dirty="0" smtClean="0"/>
              <a:t>.  </a:t>
            </a:r>
            <a:r>
              <a:rPr lang="en-US" i="1" dirty="0" smtClean="0"/>
              <a:t>The Power of Just Doing Stuff</a:t>
            </a:r>
            <a:r>
              <a:rPr lang="en-US" dirty="0" smtClean="0"/>
              <a:t> will sit alongside my copy of </a:t>
            </a:r>
            <a:r>
              <a:rPr lang="en-US" i="1" dirty="0" smtClean="0"/>
              <a:t>Small is Beautiful </a:t>
            </a:r>
            <a:r>
              <a:rPr lang="en-US" dirty="0" smtClean="0"/>
              <a:t>and in time, will be just as well-thumbed”.</a:t>
            </a:r>
          </a:p>
          <a:p>
            <a:endParaRPr lang="sv-S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39552" y="908720"/>
            <a:ext cx="4978896" cy="4525963"/>
          </a:xfrm>
        </p:spPr>
        <p:txBody>
          <a:bodyPr>
            <a:normAutofit fontScale="70000" lnSpcReduction="20000"/>
          </a:bodyPr>
          <a:lstStyle/>
          <a:p>
            <a:pPr>
              <a:buNone/>
            </a:pPr>
            <a:r>
              <a:rPr lang="en-US" b="1" dirty="0" smtClean="0"/>
              <a:t>What’s the </a:t>
            </a:r>
            <a:r>
              <a:rPr lang="en-US" b="1" dirty="0" err="1" smtClean="0"/>
              <a:t>REconomy</a:t>
            </a:r>
            <a:r>
              <a:rPr lang="en-US" b="1" dirty="0" smtClean="0"/>
              <a:t> Project?</a:t>
            </a:r>
          </a:p>
          <a:p>
            <a:r>
              <a:rPr lang="en-US" dirty="0" smtClean="0"/>
              <a:t>We are here to help build the capacity of Transition Initiatives, and other similar community groups, to transform their local economies.</a:t>
            </a:r>
          </a:p>
          <a:p>
            <a:pPr>
              <a:buNone/>
            </a:pPr>
            <a:r>
              <a:rPr lang="en-US" b="1" dirty="0" smtClean="0"/>
              <a:t>Transition Network</a:t>
            </a:r>
          </a:p>
          <a:p>
            <a:r>
              <a:rPr lang="en-US" dirty="0" err="1" smtClean="0"/>
              <a:t>REconomy</a:t>
            </a:r>
            <a:r>
              <a:rPr lang="en-US" dirty="0" smtClean="0"/>
              <a:t> Project is part of the </a:t>
            </a:r>
            <a:r>
              <a:rPr lang="en-US" dirty="0" smtClean="0">
                <a:hlinkClick r:id="rId2" tooltip="visit the Transition Network website"/>
              </a:rPr>
              <a:t>Transition Network</a:t>
            </a:r>
            <a:r>
              <a:rPr lang="en-US" dirty="0" smtClean="0"/>
              <a:t>, supporting community led change towards a low carbon, socially just and happier future.</a:t>
            </a:r>
          </a:p>
          <a:p>
            <a:pPr>
              <a:buNone/>
            </a:pPr>
            <a:r>
              <a:rPr lang="en-US" b="1" dirty="0" smtClean="0"/>
              <a:t>LERAKET</a:t>
            </a:r>
          </a:p>
          <a:p>
            <a:r>
              <a:rPr lang="en-US" dirty="0" smtClean="0"/>
              <a:t>Arose from JAK BANK decision to support local economic development provides tools to build local economy</a:t>
            </a:r>
          </a:p>
          <a:p>
            <a:endParaRPr lang="sv-SE" dirty="0"/>
          </a:p>
        </p:txBody>
      </p:sp>
      <p:pic>
        <p:nvPicPr>
          <p:cNvPr id="18434" name="Picture 2" descr="Transition Network logo"/>
          <p:cNvPicPr>
            <a:picLocks noChangeAspect="1" noChangeArrowheads="1"/>
          </p:cNvPicPr>
          <p:nvPr/>
        </p:nvPicPr>
        <p:blipFill>
          <a:blip r:embed="rId3" cstate="print"/>
          <a:srcRect/>
          <a:stretch>
            <a:fillRect/>
          </a:stretch>
        </p:blipFill>
        <p:spPr bwMode="auto">
          <a:xfrm>
            <a:off x="5652120" y="1628800"/>
            <a:ext cx="2862894" cy="1224136"/>
          </a:xfrm>
          <a:prstGeom prst="rect">
            <a:avLst/>
          </a:prstGeom>
          <a:noFill/>
        </p:spPr>
      </p:pic>
      <p:pic>
        <p:nvPicPr>
          <p:cNvPr id="18436" name="Picture 4" descr="http://leraket.files.wordpress.com/2013/11/ler_logo2.png"/>
          <p:cNvPicPr>
            <a:picLocks noChangeAspect="1" noChangeArrowheads="1"/>
          </p:cNvPicPr>
          <p:nvPr/>
        </p:nvPicPr>
        <p:blipFill>
          <a:blip r:embed="rId4" cstate="print"/>
          <a:srcRect/>
          <a:stretch>
            <a:fillRect/>
          </a:stretch>
        </p:blipFill>
        <p:spPr bwMode="auto">
          <a:xfrm>
            <a:off x="4644008" y="2996952"/>
            <a:ext cx="4139230" cy="2016275"/>
          </a:xfrm>
          <a:prstGeom prst="rect">
            <a:avLst/>
          </a:prstGeom>
          <a:noFill/>
        </p:spPr>
      </p:pic>
      <p:sp>
        <p:nvSpPr>
          <p:cNvPr id="6" name="Rektangel 5"/>
          <p:cNvSpPr/>
          <p:nvPr/>
        </p:nvSpPr>
        <p:spPr>
          <a:xfrm>
            <a:off x="5652120" y="836712"/>
            <a:ext cx="2745432" cy="369332"/>
          </a:xfrm>
          <a:prstGeom prst="rect">
            <a:avLst/>
          </a:prstGeom>
        </p:spPr>
        <p:txBody>
          <a:bodyPr wrap="none">
            <a:spAutoFit/>
          </a:bodyPr>
          <a:lstStyle/>
          <a:p>
            <a:r>
              <a:rPr lang="sv-SE" dirty="0" smtClean="0"/>
              <a:t>http://www.reconomy.org/</a:t>
            </a:r>
            <a:endParaRPr lang="sv-S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ågformad 1"/>
          <p:cNvSpPr/>
          <p:nvPr/>
        </p:nvSpPr>
        <p:spPr>
          <a:xfrm rot="11713447">
            <a:off x="1827206" y="1104343"/>
            <a:ext cx="4897263" cy="4977296"/>
          </a:xfrm>
          <a:prstGeom prst="circularArrow">
            <a:avLst>
              <a:gd name="adj1" fmla="val 12500"/>
              <a:gd name="adj2" fmla="val 1142319"/>
              <a:gd name="adj3" fmla="val 20457681"/>
              <a:gd name="adj4" fmla="val 4395966"/>
              <a:gd name="adj5" fmla="val 12500"/>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3" name="textruta 2"/>
          <p:cNvSpPr txBox="1"/>
          <p:nvPr/>
        </p:nvSpPr>
        <p:spPr>
          <a:xfrm>
            <a:off x="3563888" y="980728"/>
            <a:ext cx="1344342" cy="369332"/>
          </a:xfrm>
          <a:prstGeom prst="rect">
            <a:avLst/>
          </a:prstGeom>
          <a:noFill/>
        </p:spPr>
        <p:txBody>
          <a:bodyPr wrap="none" rtlCol="0">
            <a:spAutoFit/>
          </a:bodyPr>
          <a:lstStyle/>
          <a:p>
            <a:r>
              <a:rPr lang="sv-SE" dirty="0" smtClean="0"/>
              <a:t>AWARENESS</a:t>
            </a:r>
            <a:endParaRPr lang="sv-SE" dirty="0"/>
          </a:p>
        </p:txBody>
      </p:sp>
      <p:sp>
        <p:nvSpPr>
          <p:cNvPr id="4" name="textruta 3"/>
          <p:cNvSpPr txBox="1"/>
          <p:nvPr/>
        </p:nvSpPr>
        <p:spPr>
          <a:xfrm>
            <a:off x="6516216" y="3356992"/>
            <a:ext cx="1551963" cy="369332"/>
          </a:xfrm>
          <a:prstGeom prst="rect">
            <a:avLst/>
          </a:prstGeom>
          <a:noFill/>
        </p:spPr>
        <p:txBody>
          <a:bodyPr wrap="none" rtlCol="0">
            <a:spAutoFit/>
          </a:bodyPr>
          <a:lstStyle/>
          <a:p>
            <a:r>
              <a:rPr lang="sv-SE" dirty="0" smtClean="0"/>
              <a:t>ENGAGEMENT</a:t>
            </a:r>
            <a:endParaRPr lang="sv-SE" dirty="0"/>
          </a:p>
        </p:txBody>
      </p:sp>
      <p:sp>
        <p:nvSpPr>
          <p:cNvPr id="5" name="textruta 4"/>
          <p:cNvSpPr txBox="1"/>
          <p:nvPr/>
        </p:nvSpPr>
        <p:spPr>
          <a:xfrm>
            <a:off x="6084168" y="4797152"/>
            <a:ext cx="977512" cy="369332"/>
          </a:xfrm>
          <a:prstGeom prst="rect">
            <a:avLst/>
          </a:prstGeom>
          <a:noFill/>
        </p:spPr>
        <p:txBody>
          <a:bodyPr wrap="none" rtlCol="0">
            <a:spAutoFit/>
          </a:bodyPr>
          <a:lstStyle/>
          <a:p>
            <a:r>
              <a:rPr lang="sv-SE" dirty="0" smtClean="0"/>
              <a:t>GROUPS</a:t>
            </a:r>
            <a:endParaRPr lang="sv-SE" dirty="0"/>
          </a:p>
        </p:txBody>
      </p:sp>
      <p:sp>
        <p:nvSpPr>
          <p:cNvPr id="6" name="textruta 5"/>
          <p:cNvSpPr txBox="1"/>
          <p:nvPr/>
        </p:nvSpPr>
        <p:spPr>
          <a:xfrm>
            <a:off x="3851920" y="5949280"/>
            <a:ext cx="1100045" cy="369332"/>
          </a:xfrm>
          <a:prstGeom prst="rect">
            <a:avLst/>
          </a:prstGeom>
          <a:noFill/>
        </p:spPr>
        <p:txBody>
          <a:bodyPr wrap="none" rtlCol="0">
            <a:spAutoFit/>
          </a:bodyPr>
          <a:lstStyle/>
          <a:p>
            <a:r>
              <a:rPr lang="sv-SE" dirty="0" smtClean="0"/>
              <a:t>PROJECTS</a:t>
            </a:r>
            <a:endParaRPr lang="sv-SE" dirty="0"/>
          </a:p>
        </p:txBody>
      </p:sp>
      <p:sp>
        <p:nvSpPr>
          <p:cNvPr id="7" name="textruta 6"/>
          <p:cNvSpPr txBox="1"/>
          <p:nvPr/>
        </p:nvSpPr>
        <p:spPr>
          <a:xfrm>
            <a:off x="1259632" y="4293096"/>
            <a:ext cx="1418337" cy="369332"/>
          </a:xfrm>
          <a:prstGeom prst="rect">
            <a:avLst/>
          </a:prstGeom>
          <a:noFill/>
        </p:spPr>
        <p:txBody>
          <a:bodyPr wrap="none" rtlCol="0">
            <a:spAutoFit/>
          </a:bodyPr>
          <a:lstStyle/>
          <a:p>
            <a:r>
              <a:rPr lang="sv-SE" dirty="0" smtClean="0"/>
              <a:t>ENTERPRISES</a:t>
            </a:r>
            <a:endParaRPr lang="sv-SE" dirty="0"/>
          </a:p>
        </p:txBody>
      </p:sp>
      <p:sp>
        <p:nvSpPr>
          <p:cNvPr id="8" name="textruta 7"/>
          <p:cNvSpPr txBox="1"/>
          <p:nvPr/>
        </p:nvSpPr>
        <p:spPr>
          <a:xfrm>
            <a:off x="3563888" y="332656"/>
            <a:ext cx="1726306" cy="369332"/>
          </a:xfrm>
          <a:prstGeom prst="rect">
            <a:avLst/>
          </a:prstGeom>
          <a:noFill/>
        </p:spPr>
        <p:txBody>
          <a:bodyPr wrap="none" rtlCol="0">
            <a:spAutoFit/>
          </a:bodyPr>
          <a:lstStyle/>
          <a:p>
            <a:r>
              <a:rPr lang="sv-SE" dirty="0" smtClean="0"/>
              <a:t>PRE-CONSCIOUS</a:t>
            </a:r>
            <a:endParaRPr lang="sv-SE" dirty="0"/>
          </a:p>
        </p:txBody>
      </p:sp>
      <p:sp>
        <p:nvSpPr>
          <p:cNvPr id="9" name="textruta 8"/>
          <p:cNvSpPr txBox="1"/>
          <p:nvPr/>
        </p:nvSpPr>
        <p:spPr>
          <a:xfrm>
            <a:off x="3347864" y="2420888"/>
            <a:ext cx="1717073" cy="369332"/>
          </a:xfrm>
          <a:prstGeom prst="rect">
            <a:avLst/>
          </a:prstGeom>
          <a:noFill/>
        </p:spPr>
        <p:txBody>
          <a:bodyPr wrap="none" rtlCol="0">
            <a:spAutoFit/>
          </a:bodyPr>
          <a:lstStyle/>
          <a:p>
            <a:r>
              <a:rPr lang="sv-SE" dirty="0" smtClean="0"/>
              <a:t>SENSE OF PLACE</a:t>
            </a:r>
            <a:endParaRPr lang="sv-SE" dirty="0"/>
          </a:p>
        </p:txBody>
      </p:sp>
      <p:sp>
        <p:nvSpPr>
          <p:cNvPr id="10" name="textruta 9"/>
          <p:cNvSpPr txBox="1"/>
          <p:nvPr/>
        </p:nvSpPr>
        <p:spPr>
          <a:xfrm>
            <a:off x="3059832" y="2996952"/>
            <a:ext cx="2380332" cy="369332"/>
          </a:xfrm>
          <a:prstGeom prst="rect">
            <a:avLst/>
          </a:prstGeom>
          <a:noFill/>
        </p:spPr>
        <p:txBody>
          <a:bodyPr wrap="none" rtlCol="0">
            <a:spAutoFit/>
          </a:bodyPr>
          <a:lstStyle/>
          <a:p>
            <a:r>
              <a:rPr lang="sv-SE" dirty="0" smtClean="0"/>
              <a:t>SENSE OF COMMUNITY</a:t>
            </a:r>
            <a:endParaRPr lang="sv-S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Steve\Lokala inställningar\Temporary Internet Files\Content.IE5\650RMRUP\MC900371078[1].wmf"/>
          <p:cNvPicPr>
            <a:picLocks noChangeAspect="1" noChangeArrowheads="1"/>
          </p:cNvPicPr>
          <p:nvPr/>
        </p:nvPicPr>
        <p:blipFill>
          <a:blip r:embed="rId2" cstate="print"/>
          <a:srcRect/>
          <a:stretch>
            <a:fillRect/>
          </a:stretch>
        </p:blipFill>
        <p:spPr bwMode="auto">
          <a:xfrm rot="3384039">
            <a:off x="1846436" y="1502765"/>
            <a:ext cx="4761128" cy="3961944"/>
          </a:xfrm>
          <a:prstGeom prst="rect">
            <a:avLst/>
          </a:prstGeom>
          <a:noFill/>
        </p:spPr>
      </p:pic>
      <p:sp>
        <p:nvSpPr>
          <p:cNvPr id="5" name="Rundad rektangulär 4"/>
          <p:cNvSpPr/>
          <p:nvPr/>
        </p:nvSpPr>
        <p:spPr>
          <a:xfrm>
            <a:off x="3635896" y="5877272"/>
            <a:ext cx="2232248" cy="504056"/>
          </a:xfrm>
          <a:prstGeom prst="wedgeRoundRectCallout">
            <a:avLst>
              <a:gd name="adj1" fmla="val -17109"/>
              <a:gd name="adj2" fmla="val 53186"/>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solidFill>
                  <a:schemeClr val="accent5">
                    <a:lumMod val="75000"/>
                  </a:schemeClr>
                </a:solidFill>
              </a:rPr>
              <a:t>PLACE, </a:t>
            </a:r>
            <a:r>
              <a:rPr lang="sv-SE" dirty="0" err="1" smtClean="0">
                <a:solidFill>
                  <a:schemeClr val="accent5">
                    <a:lumMod val="75000"/>
                  </a:schemeClr>
                </a:solidFill>
              </a:rPr>
              <a:t>Local</a:t>
            </a:r>
            <a:r>
              <a:rPr lang="sv-SE" dirty="0" smtClean="0">
                <a:solidFill>
                  <a:schemeClr val="accent5">
                    <a:lumMod val="75000"/>
                  </a:schemeClr>
                </a:solidFill>
              </a:rPr>
              <a:t> </a:t>
            </a:r>
            <a:r>
              <a:rPr lang="sv-SE" dirty="0" err="1" smtClean="0">
                <a:solidFill>
                  <a:schemeClr val="accent5">
                    <a:lumMod val="75000"/>
                  </a:schemeClr>
                </a:solidFill>
              </a:rPr>
              <a:t>identity</a:t>
            </a:r>
            <a:endParaRPr lang="sv-SE" dirty="0">
              <a:solidFill>
                <a:schemeClr val="accent5">
                  <a:lumMod val="75000"/>
                </a:schemeClr>
              </a:solidFill>
            </a:endParaRPr>
          </a:p>
        </p:txBody>
      </p:sp>
      <p:sp>
        <p:nvSpPr>
          <p:cNvPr id="6" name="Rundad rektangulär 5"/>
          <p:cNvSpPr/>
          <p:nvPr/>
        </p:nvSpPr>
        <p:spPr>
          <a:xfrm>
            <a:off x="6084168" y="5805264"/>
            <a:ext cx="2232248" cy="504056"/>
          </a:xfrm>
          <a:prstGeom prst="wedgeRoundRectCallout">
            <a:avLst>
              <a:gd name="adj1" fmla="val -67175"/>
              <a:gd name="adj2" fmla="val -146547"/>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solidFill>
                  <a:schemeClr val="accent5">
                    <a:lumMod val="75000"/>
                  </a:schemeClr>
                </a:solidFill>
              </a:rPr>
              <a:t>Engaged</a:t>
            </a:r>
            <a:r>
              <a:rPr lang="sv-SE" dirty="0" smtClean="0">
                <a:solidFill>
                  <a:schemeClr val="accent5">
                    <a:lumMod val="75000"/>
                  </a:schemeClr>
                </a:solidFill>
              </a:rPr>
              <a:t> People</a:t>
            </a:r>
            <a:endParaRPr lang="sv-SE" dirty="0">
              <a:solidFill>
                <a:schemeClr val="accent5">
                  <a:lumMod val="75000"/>
                </a:schemeClr>
              </a:solidFill>
            </a:endParaRPr>
          </a:p>
        </p:txBody>
      </p:sp>
      <p:sp>
        <p:nvSpPr>
          <p:cNvPr id="7" name="Rundad rektangulär 6"/>
          <p:cNvSpPr/>
          <p:nvPr/>
        </p:nvSpPr>
        <p:spPr>
          <a:xfrm>
            <a:off x="1187624" y="5877272"/>
            <a:ext cx="2232248" cy="504056"/>
          </a:xfrm>
          <a:prstGeom prst="wedgeRoundRectCallout">
            <a:avLst>
              <a:gd name="adj1" fmla="val 72265"/>
              <a:gd name="adj2" fmla="val -142882"/>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solidFill>
                  <a:schemeClr val="accent5">
                    <a:lumMod val="75000"/>
                  </a:schemeClr>
                </a:solidFill>
              </a:rPr>
              <a:t>Volunteer</a:t>
            </a:r>
            <a:r>
              <a:rPr lang="sv-SE" dirty="0" smtClean="0">
                <a:solidFill>
                  <a:schemeClr val="accent5">
                    <a:lumMod val="75000"/>
                  </a:schemeClr>
                </a:solidFill>
              </a:rPr>
              <a:t> </a:t>
            </a:r>
            <a:r>
              <a:rPr lang="sv-SE" dirty="0" err="1" smtClean="0">
                <a:solidFill>
                  <a:schemeClr val="accent5">
                    <a:lumMod val="75000"/>
                  </a:schemeClr>
                </a:solidFill>
              </a:rPr>
              <a:t>projects</a:t>
            </a:r>
            <a:endParaRPr lang="sv-SE" dirty="0">
              <a:solidFill>
                <a:schemeClr val="accent5">
                  <a:lumMod val="75000"/>
                </a:schemeClr>
              </a:solidFill>
            </a:endParaRPr>
          </a:p>
        </p:txBody>
      </p:sp>
      <p:sp>
        <p:nvSpPr>
          <p:cNvPr id="8" name="Rundad rektangulär 7"/>
          <p:cNvSpPr/>
          <p:nvPr/>
        </p:nvSpPr>
        <p:spPr>
          <a:xfrm>
            <a:off x="5868144" y="1196752"/>
            <a:ext cx="2232248" cy="504056"/>
          </a:xfrm>
          <a:prstGeom prst="wedgeRoundRectCallout">
            <a:avLst>
              <a:gd name="adj1" fmla="val -69658"/>
              <a:gd name="adj2" fmla="val 42191"/>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solidFill>
                  <a:schemeClr val="accent5">
                    <a:lumMod val="75000"/>
                  </a:schemeClr>
                </a:solidFill>
              </a:rPr>
              <a:t>Transition</a:t>
            </a:r>
            <a:r>
              <a:rPr lang="sv-SE" dirty="0" smtClean="0">
                <a:solidFill>
                  <a:schemeClr val="accent5">
                    <a:lumMod val="75000"/>
                  </a:schemeClr>
                </a:solidFill>
              </a:rPr>
              <a:t> Enterprises</a:t>
            </a:r>
            <a:endParaRPr lang="sv-SE" dirty="0">
              <a:solidFill>
                <a:schemeClr val="accent5">
                  <a:lumMod val="75000"/>
                </a:schemeClr>
              </a:solidFill>
            </a:endParaRPr>
          </a:p>
        </p:txBody>
      </p:sp>
      <p:sp>
        <p:nvSpPr>
          <p:cNvPr id="9" name="Rundad rektangulär 8"/>
          <p:cNvSpPr/>
          <p:nvPr/>
        </p:nvSpPr>
        <p:spPr>
          <a:xfrm>
            <a:off x="6084168" y="2636912"/>
            <a:ext cx="2232248" cy="504056"/>
          </a:xfrm>
          <a:prstGeom prst="wedgeRoundRectCallout">
            <a:avLst>
              <a:gd name="adj1" fmla="val -68416"/>
              <a:gd name="adj2" fmla="val -9116"/>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solidFill>
                  <a:schemeClr val="accent5">
                    <a:lumMod val="75000"/>
                  </a:schemeClr>
                </a:solidFill>
              </a:rPr>
              <a:t>Local</a:t>
            </a:r>
            <a:r>
              <a:rPr lang="sv-SE" dirty="0" smtClean="0">
                <a:solidFill>
                  <a:schemeClr val="accent5">
                    <a:lumMod val="75000"/>
                  </a:schemeClr>
                </a:solidFill>
              </a:rPr>
              <a:t> investment, </a:t>
            </a:r>
            <a:r>
              <a:rPr lang="sv-SE" dirty="0" err="1" smtClean="0">
                <a:solidFill>
                  <a:schemeClr val="accent5">
                    <a:lumMod val="75000"/>
                  </a:schemeClr>
                </a:solidFill>
              </a:rPr>
              <a:t>Currency</a:t>
            </a:r>
            <a:endParaRPr lang="sv-SE" dirty="0">
              <a:solidFill>
                <a:schemeClr val="accent5">
                  <a:lumMod val="75000"/>
                </a:schemeClr>
              </a:solidFill>
            </a:endParaRPr>
          </a:p>
        </p:txBody>
      </p:sp>
      <p:sp>
        <p:nvSpPr>
          <p:cNvPr id="10" name="Rundad rektangulär 9"/>
          <p:cNvSpPr/>
          <p:nvPr/>
        </p:nvSpPr>
        <p:spPr>
          <a:xfrm>
            <a:off x="6516216" y="4725144"/>
            <a:ext cx="2232248" cy="504056"/>
          </a:xfrm>
          <a:prstGeom prst="wedgeRoundRectCallout">
            <a:avLst>
              <a:gd name="adj1" fmla="val -67175"/>
              <a:gd name="adj2" fmla="val -146547"/>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solidFill>
                  <a:schemeClr val="accent5">
                    <a:lumMod val="75000"/>
                  </a:schemeClr>
                </a:solidFill>
              </a:rPr>
              <a:t>Buy </a:t>
            </a:r>
            <a:r>
              <a:rPr lang="sv-SE" dirty="0" err="1" smtClean="0">
                <a:solidFill>
                  <a:schemeClr val="accent5">
                    <a:lumMod val="75000"/>
                  </a:schemeClr>
                </a:solidFill>
              </a:rPr>
              <a:t>local</a:t>
            </a:r>
            <a:endParaRPr lang="sv-SE" dirty="0">
              <a:solidFill>
                <a:schemeClr val="accent5">
                  <a:lumMod val="75000"/>
                </a:schemeClr>
              </a:solidFill>
            </a:endParaRPr>
          </a:p>
        </p:txBody>
      </p:sp>
      <p:sp>
        <p:nvSpPr>
          <p:cNvPr id="11" name="Rundad rektangulär 10"/>
          <p:cNvSpPr/>
          <p:nvPr/>
        </p:nvSpPr>
        <p:spPr>
          <a:xfrm>
            <a:off x="467544" y="2564904"/>
            <a:ext cx="2232248" cy="504056"/>
          </a:xfrm>
          <a:prstGeom prst="wedgeRoundRectCallout">
            <a:avLst>
              <a:gd name="adj1" fmla="val 68542"/>
              <a:gd name="adj2" fmla="val 9207"/>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smtClean="0">
                <a:solidFill>
                  <a:schemeClr val="accent5">
                    <a:lumMod val="75000"/>
                  </a:schemeClr>
                </a:solidFill>
              </a:rPr>
              <a:t>Local</a:t>
            </a:r>
            <a:r>
              <a:rPr lang="sv-SE" dirty="0" smtClean="0">
                <a:solidFill>
                  <a:schemeClr val="accent5">
                    <a:lumMod val="75000"/>
                  </a:schemeClr>
                </a:solidFill>
              </a:rPr>
              <a:t> </a:t>
            </a:r>
            <a:r>
              <a:rPr lang="sv-SE" dirty="0" err="1" smtClean="0">
                <a:solidFill>
                  <a:schemeClr val="accent5">
                    <a:lumMod val="75000"/>
                  </a:schemeClr>
                </a:solidFill>
              </a:rPr>
              <a:t>Products</a:t>
            </a:r>
            <a:endParaRPr lang="sv-SE" dirty="0">
              <a:solidFill>
                <a:schemeClr val="accent5">
                  <a:lumMod val="75000"/>
                </a:schemeClr>
              </a:solidFill>
            </a:endParaRPr>
          </a:p>
        </p:txBody>
      </p:sp>
      <p:sp>
        <p:nvSpPr>
          <p:cNvPr id="12" name="Rundad rektangulär 11"/>
          <p:cNvSpPr/>
          <p:nvPr/>
        </p:nvSpPr>
        <p:spPr>
          <a:xfrm>
            <a:off x="755576" y="4509120"/>
            <a:ext cx="2232248" cy="504056"/>
          </a:xfrm>
          <a:prstGeom prst="wedgeRoundRectCallout">
            <a:avLst>
              <a:gd name="adj1" fmla="val 43715"/>
              <a:gd name="adj2" fmla="val -119061"/>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solidFill>
                  <a:schemeClr val="accent5">
                    <a:lumMod val="75000"/>
                  </a:schemeClr>
                </a:solidFill>
              </a:rPr>
              <a:t>Social </a:t>
            </a:r>
            <a:r>
              <a:rPr lang="sv-SE" dirty="0" err="1" smtClean="0">
                <a:solidFill>
                  <a:schemeClr val="accent5">
                    <a:lumMod val="75000"/>
                  </a:schemeClr>
                </a:solidFill>
              </a:rPr>
              <a:t>Cohesion</a:t>
            </a:r>
            <a:r>
              <a:rPr lang="sv-SE" dirty="0" smtClean="0">
                <a:solidFill>
                  <a:schemeClr val="accent5">
                    <a:lumMod val="75000"/>
                  </a:schemeClr>
                </a:solidFill>
              </a:rPr>
              <a:t> Projects</a:t>
            </a:r>
            <a:endParaRPr lang="sv-SE" dirty="0">
              <a:solidFill>
                <a:schemeClr val="accent5">
                  <a:lumMod val="75000"/>
                </a:schemeClr>
              </a:solidFill>
            </a:endParaRPr>
          </a:p>
        </p:txBody>
      </p:sp>
      <p:sp>
        <p:nvSpPr>
          <p:cNvPr id="13" name="Rundad rektangulär 12"/>
          <p:cNvSpPr/>
          <p:nvPr/>
        </p:nvSpPr>
        <p:spPr>
          <a:xfrm>
            <a:off x="1187624" y="332656"/>
            <a:ext cx="2232248" cy="504056"/>
          </a:xfrm>
          <a:prstGeom prst="wedgeRoundRectCallout">
            <a:avLst>
              <a:gd name="adj1" fmla="val 78886"/>
              <a:gd name="adj2" fmla="val 33029"/>
              <a:gd name="adj3" fmla="val 16667"/>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smtClean="0">
                <a:solidFill>
                  <a:schemeClr val="accent5">
                    <a:lumMod val="75000"/>
                  </a:schemeClr>
                </a:solidFill>
              </a:rPr>
              <a:t>PLACE, Vision</a:t>
            </a:r>
            <a:endParaRPr lang="sv-SE"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hdwallpapers-download.com/wp-content/uploads/2014/06/Leonardo-da-Vinci-Drawings-Image-2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Rektangel 2"/>
          <p:cNvSpPr/>
          <p:nvPr/>
        </p:nvSpPr>
        <p:spPr>
          <a:xfrm>
            <a:off x="827584" y="5229200"/>
            <a:ext cx="7704856" cy="1008112"/>
          </a:xfrm>
          <a:prstGeom prst="rect">
            <a:avLst/>
          </a:prstGeom>
          <a:solidFill>
            <a:srgbClr val="8C5A18">
              <a:alpha val="83922"/>
            </a:srgbClr>
          </a:solidFill>
          <a:ln w="95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4000" b="1" dirty="0" smtClean="0">
                <a:solidFill>
                  <a:schemeClr val="tx1"/>
                </a:solidFill>
              </a:rPr>
              <a:t>PASSION IS NOT A SALARYMAN</a:t>
            </a:r>
            <a:endParaRPr lang="sv-SE" sz="4000" b="1"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67544" y="260648"/>
            <a:ext cx="8064896" cy="5865515"/>
          </a:xfrm>
        </p:spPr>
        <p:txBody>
          <a:bodyPr>
            <a:normAutofit fontScale="55000" lnSpcReduction="20000"/>
          </a:bodyPr>
          <a:lstStyle/>
          <a:p>
            <a:pPr marL="0" indent="0">
              <a:buNone/>
            </a:pPr>
            <a:r>
              <a:rPr lang="en-US" dirty="0" smtClean="0"/>
              <a:t>Another part of what makes climate change so very </a:t>
            </a:r>
            <a:r>
              <a:rPr lang="en-US" dirty="0" smtClean="0"/>
              <a:t>difficult</a:t>
            </a:r>
            <a:br>
              <a:rPr lang="en-US" dirty="0" smtClean="0"/>
            </a:br>
            <a:r>
              <a:rPr lang="en-US" dirty="0" smtClean="0"/>
              <a:t> </a:t>
            </a:r>
            <a:r>
              <a:rPr lang="en-US" dirty="0" smtClean="0"/>
              <a:t>for us to grasp is that ours is a culture of the </a:t>
            </a:r>
            <a:r>
              <a:rPr lang="en-US" dirty="0" smtClean="0"/>
              <a:t>perpetual</a:t>
            </a:r>
            <a:br>
              <a:rPr lang="en-US" dirty="0" smtClean="0"/>
            </a:br>
            <a:r>
              <a:rPr lang="en-US" dirty="0" smtClean="0"/>
              <a:t> </a:t>
            </a:r>
            <a:r>
              <a:rPr lang="en-US" dirty="0" smtClean="0"/>
              <a:t>present, one that deliberately severs itself from the </a:t>
            </a:r>
            <a:r>
              <a:rPr lang="en-US" dirty="0" smtClean="0"/>
              <a:t>past</a:t>
            </a:r>
            <a:br>
              <a:rPr lang="en-US" dirty="0" smtClean="0"/>
            </a:br>
            <a:r>
              <a:rPr lang="en-US" dirty="0" smtClean="0"/>
              <a:t> </a:t>
            </a:r>
            <a:r>
              <a:rPr lang="en-US" dirty="0" smtClean="0"/>
              <a:t>that created us as well as the future we are shaping </a:t>
            </a:r>
            <a:r>
              <a:rPr lang="en-US" dirty="0" smtClean="0"/>
              <a:t>with</a:t>
            </a:r>
            <a:br>
              <a:rPr lang="en-US" dirty="0" smtClean="0"/>
            </a:br>
            <a:r>
              <a:rPr lang="en-US" dirty="0" smtClean="0"/>
              <a:t> </a:t>
            </a:r>
            <a:r>
              <a:rPr lang="en-US" dirty="0" smtClean="0"/>
              <a:t>our actions. Climate change is about how what we did </a:t>
            </a:r>
            <a:r>
              <a:rPr lang="en-US" dirty="0" smtClean="0"/>
              <a:t/>
            </a:r>
            <a:br>
              <a:rPr lang="en-US" dirty="0" smtClean="0"/>
            </a:br>
            <a:r>
              <a:rPr lang="en-US" dirty="0" smtClean="0"/>
              <a:t>generations </a:t>
            </a:r>
            <a:r>
              <a:rPr lang="en-US" dirty="0" smtClean="0"/>
              <a:t>in the past will inescapably affect not just </a:t>
            </a:r>
            <a:r>
              <a:rPr lang="en-US" dirty="0" smtClean="0"/>
              <a:t>the</a:t>
            </a:r>
            <a:br>
              <a:rPr lang="en-US" dirty="0" smtClean="0"/>
            </a:br>
            <a:r>
              <a:rPr lang="en-US" dirty="0" smtClean="0"/>
              <a:t> </a:t>
            </a:r>
            <a:r>
              <a:rPr lang="en-US" dirty="0" smtClean="0"/>
              <a:t>present, but generations in the future. These time </a:t>
            </a:r>
            <a:r>
              <a:rPr lang="en-US" dirty="0" smtClean="0"/>
              <a:t>frames</a:t>
            </a:r>
            <a:br>
              <a:rPr lang="en-US" dirty="0" smtClean="0"/>
            </a:br>
            <a:r>
              <a:rPr lang="en-US" dirty="0" smtClean="0"/>
              <a:t> </a:t>
            </a:r>
            <a:r>
              <a:rPr lang="en-US" dirty="0" smtClean="0"/>
              <a:t>are a language that has become foreign to most of us. </a:t>
            </a:r>
            <a:br>
              <a:rPr lang="en-US" dirty="0" smtClean="0"/>
            </a:br>
            <a:r>
              <a:rPr lang="en-US" dirty="0" smtClean="0"/>
              <a:t/>
            </a:r>
            <a:br>
              <a:rPr lang="en-US" dirty="0" smtClean="0"/>
            </a:br>
            <a:r>
              <a:rPr lang="en-US" dirty="0" smtClean="0"/>
              <a:t>This is not about passing individual judgment, nor about </a:t>
            </a:r>
            <a:r>
              <a:rPr lang="en-US" dirty="0" smtClean="0"/>
              <a:t/>
            </a:r>
            <a:br>
              <a:rPr lang="en-US" dirty="0" smtClean="0"/>
            </a:br>
            <a:r>
              <a:rPr lang="en-US" dirty="0" smtClean="0"/>
              <a:t>berating </a:t>
            </a:r>
            <a:r>
              <a:rPr lang="en-US" dirty="0" smtClean="0"/>
              <a:t>ourselves for our shallowness or </a:t>
            </a:r>
            <a:r>
              <a:rPr lang="en-US" dirty="0" err="1" smtClean="0"/>
              <a:t>rootlessness</a:t>
            </a:r>
            <a:r>
              <a:rPr lang="en-US" dirty="0" smtClean="0"/>
              <a:t>. </a:t>
            </a:r>
            <a:r>
              <a:rPr lang="en-US" dirty="0" smtClean="0"/>
              <a:t/>
            </a:r>
            <a:br>
              <a:rPr lang="en-US" dirty="0" smtClean="0"/>
            </a:br>
            <a:r>
              <a:rPr lang="en-US" dirty="0" smtClean="0"/>
              <a:t>Rather</a:t>
            </a:r>
            <a:r>
              <a:rPr lang="en-US" dirty="0" smtClean="0"/>
              <a:t>, it is about recognizing that we are products of an </a:t>
            </a:r>
            <a:r>
              <a:rPr lang="en-US" dirty="0" smtClean="0"/>
              <a:t/>
            </a:r>
            <a:br>
              <a:rPr lang="en-US" dirty="0" smtClean="0"/>
            </a:br>
            <a:r>
              <a:rPr lang="en-US" dirty="0" smtClean="0"/>
              <a:t>industrial </a:t>
            </a:r>
            <a:r>
              <a:rPr lang="en-US" dirty="0" smtClean="0"/>
              <a:t>project, one intimately, historically linked to fossil fuels. </a:t>
            </a:r>
            <a:br>
              <a:rPr lang="en-US" dirty="0" smtClean="0"/>
            </a:br>
            <a:r>
              <a:rPr lang="en-US" dirty="0" smtClean="0"/>
              <a:t/>
            </a:r>
            <a:br>
              <a:rPr lang="en-US" dirty="0" smtClean="0"/>
            </a:br>
            <a:r>
              <a:rPr lang="en-US" dirty="0" smtClean="0"/>
              <a:t>And just as we have changed before, we can change again. After listening to the great farmer-poet Wendell Berry deliver a lecture on how we each have a duty to love our “</a:t>
            </a:r>
            <a:r>
              <a:rPr lang="en-US" dirty="0" err="1" smtClean="0"/>
              <a:t>homeplace</a:t>
            </a:r>
            <a:r>
              <a:rPr lang="en-US" dirty="0" smtClean="0"/>
              <a:t>” more than any other, I asked him if he had any advice for rootless people like me and my friends, who live in our computers and always seem to be shopping for home. </a:t>
            </a:r>
            <a:r>
              <a:rPr lang="en-US" sz="5100" dirty="0" smtClean="0">
                <a:solidFill>
                  <a:srgbClr val="FF0000"/>
                </a:solidFill>
                <a:latin typeface="Arial Black" pitchFamily="34" charset="0"/>
              </a:rPr>
              <a:t>“Stop somewhere,” he replied. “And begin the thousand-year-long process of knowing that place.” </a:t>
            </a:r>
            <a:r>
              <a:rPr lang="en-US" dirty="0" smtClean="0"/>
              <a:t/>
            </a:r>
            <a:br>
              <a:rPr lang="en-US" dirty="0" smtClean="0"/>
            </a:br>
            <a:r>
              <a:rPr lang="en-US" dirty="0" smtClean="0"/>
              <a:t/>
            </a:r>
            <a:br>
              <a:rPr lang="en-US" dirty="0" smtClean="0"/>
            </a:br>
            <a:r>
              <a:rPr lang="en-US" dirty="0" smtClean="0"/>
              <a:t>That’s good advice on lots of levels. Because in order to win this fight of our lives, we all need a place to stand. </a:t>
            </a:r>
            <a:endParaRPr lang="sv-SE" dirty="0"/>
          </a:p>
        </p:txBody>
      </p:sp>
      <p:pic>
        <p:nvPicPr>
          <p:cNvPr id="1026" name="Picture 2" descr="http://www.naomiklein.org/files/images/ThisChangesEverything398x425.jpg"/>
          <p:cNvPicPr>
            <a:picLocks noChangeAspect="1" noChangeArrowheads="1"/>
          </p:cNvPicPr>
          <p:nvPr/>
        </p:nvPicPr>
        <p:blipFill>
          <a:blip r:embed="rId2" cstate="print"/>
          <a:srcRect/>
          <a:stretch>
            <a:fillRect/>
          </a:stretch>
        </p:blipFill>
        <p:spPr bwMode="auto">
          <a:xfrm>
            <a:off x="6084168" y="116632"/>
            <a:ext cx="3059832" cy="3267409"/>
          </a:xfrm>
          <a:prstGeom prst="rect">
            <a:avLst/>
          </a:prstGeom>
          <a:noFill/>
        </p:spPr>
      </p:pic>
      <p:sp>
        <p:nvSpPr>
          <p:cNvPr id="5" name="textruta 4"/>
          <p:cNvSpPr txBox="1"/>
          <p:nvPr/>
        </p:nvSpPr>
        <p:spPr>
          <a:xfrm>
            <a:off x="1187624" y="6165304"/>
            <a:ext cx="4434034" cy="369332"/>
          </a:xfrm>
          <a:prstGeom prst="rect">
            <a:avLst/>
          </a:prstGeom>
          <a:noFill/>
        </p:spPr>
        <p:txBody>
          <a:bodyPr wrap="none" rtlCol="0">
            <a:spAutoFit/>
          </a:bodyPr>
          <a:lstStyle/>
          <a:p>
            <a:r>
              <a:rPr lang="en-US" dirty="0" smtClean="0"/>
              <a:t>THIS CHANGES EVERYTHING BY NAOMI KLEIN</a:t>
            </a:r>
            <a:endParaRPr lang="sv-S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96552" y="0"/>
            <a:ext cx="10334909" cy="6858000"/>
          </a:xfrm>
          <a:prstGeom prst="rect">
            <a:avLst/>
          </a:prstGeom>
          <a:noFill/>
          <a:ln w="9525">
            <a:noFill/>
            <a:miter lim="800000"/>
            <a:headEnd/>
            <a:tailEnd/>
          </a:ln>
        </p:spPr>
      </p:pic>
      <p:cxnSp>
        <p:nvCxnSpPr>
          <p:cNvPr id="3" name="Rak 2"/>
          <p:cNvCxnSpPr/>
          <p:nvPr/>
        </p:nvCxnSpPr>
        <p:spPr>
          <a:xfrm>
            <a:off x="3779912" y="2204864"/>
            <a:ext cx="3456384" cy="100811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Rak 3"/>
          <p:cNvCxnSpPr/>
          <p:nvPr/>
        </p:nvCxnSpPr>
        <p:spPr>
          <a:xfrm rot="5400000">
            <a:off x="3527884" y="2024844"/>
            <a:ext cx="360040" cy="28803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Rak 4"/>
          <p:cNvCxnSpPr/>
          <p:nvPr/>
        </p:nvCxnSpPr>
        <p:spPr>
          <a:xfrm rot="5400000">
            <a:off x="7056276" y="3032956"/>
            <a:ext cx="360040" cy="28803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ruta 5"/>
          <p:cNvSpPr txBox="1"/>
          <p:nvPr/>
        </p:nvSpPr>
        <p:spPr>
          <a:xfrm>
            <a:off x="4788024" y="2708920"/>
            <a:ext cx="774571" cy="369332"/>
          </a:xfrm>
          <a:prstGeom prst="rect">
            <a:avLst/>
          </a:prstGeom>
          <a:noFill/>
        </p:spPr>
        <p:txBody>
          <a:bodyPr wrap="none" rtlCol="0">
            <a:spAutoFit/>
          </a:bodyPr>
          <a:lstStyle/>
          <a:p>
            <a:r>
              <a:rPr lang="sv-SE" b="1" dirty="0" smtClean="0">
                <a:solidFill>
                  <a:schemeClr val="bg1"/>
                </a:solidFill>
              </a:rPr>
              <a:t>100m</a:t>
            </a:r>
            <a:endParaRPr lang="en-US" b="1" dirty="0">
              <a:solidFill>
                <a:schemeClr val="bg1"/>
              </a:solidFill>
            </a:endParaRPr>
          </a:p>
        </p:txBody>
      </p:sp>
      <p:cxnSp>
        <p:nvCxnSpPr>
          <p:cNvPr id="7" name="Rak 6"/>
          <p:cNvCxnSpPr/>
          <p:nvPr/>
        </p:nvCxnSpPr>
        <p:spPr>
          <a:xfrm rot="5400000" flipH="1" flipV="1">
            <a:off x="4896035" y="3392996"/>
            <a:ext cx="3375992" cy="231264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ktangel 7"/>
          <p:cNvSpPr/>
          <p:nvPr/>
        </p:nvSpPr>
        <p:spPr>
          <a:xfrm>
            <a:off x="323528" y="4149080"/>
            <a:ext cx="6480720" cy="1152128"/>
          </a:xfrm>
          <a:prstGeom prst="rect">
            <a:avLst/>
          </a:prstGeom>
          <a:solidFill>
            <a:srgbClr val="F8F8F8">
              <a:alpha val="52157"/>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PLACE: HOW BIG IS A HECTARE</a:t>
            </a:r>
          </a:p>
          <a:p>
            <a:pPr algn="ctr"/>
            <a:r>
              <a:rPr lang="sv-SE" sz="2800" dirty="0" smtClean="0">
                <a:solidFill>
                  <a:schemeClr val="bg1">
                    <a:lumMod val="50000"/>
                  </a:schemeClr>
                </a:solidFill>
              </a:rPr>
              <a:t>HOW MANY DO WE HAVE EACH?</a:t>
            </a:r>
          </a:p>
          <a:p>
            <a:pPr algn="ctr"/>
            <a:r>
              <a:rPr lang="sv-SE" sz="2800" dirty="0" smtClean="0">
                <a:solidFill>
                  <a:schemeClr val="bg1">
                    <a:lumMod val="50000"/>
                  </a:schemeClr>
                </a:solidFill>
              </a:rPr>
              <a:t>HOW MUCH DO WE NEED?</a:t>
            </a:r>
            <a:endParaRPr lang="sv-SE" sz="2800" dirty="0">
              <a:solidFill>
                <a:schemeClr val="bg1">
                  <a:lumMod val="5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OVER"/>
          <p:cNvPicPr>
            <a:picLocks noChangeAspect="1" noChangeArrowheads="1"/>
          </p:cNvPicPr>
          <p:nvPr/>
        </p:nvPicPr>
        <p:blipFill>
          <a:blip r:embed="rId2" cstate="print"/>
          <a:srcRect/>
          <a:stretch>
            <a:fillRect/>
          </a:stretch>
        </p:blipFill>
        <p:spPr bwMode="auto">
          <a:xfrm>
            <a:off x="1115616" y="-1"/>
            <a:ext cx="4968552" cy="6691881"/>
          </a:xfrm>
          <a:prstGeom prst="rect">
            <a:avLst/>
          </a:prstGeom>
          <a:noFill/>
        </p:spPr>
      </p:pic>
      <p:pic>
        <p:nvPicPr>
          <p:cNvPr id="34820" name="Picture 4" descr="COVER"/>
          <p:cNvPicPr>
            <a:picLocks noChangeAspect="1" noChangeArrowheads="1"/>
          </p:cNvPicPr>
          <p:nvPr/>
        </p:nvPicPr>
        <p:blipFill>
          <a:blip r:embed="rId3" cstate="print"/>
          <a:srcRect/>
          <a:stretch>
            <a:fillRect/>
          </a:stretch>
        </p:blipFill>
        <p:spPr bwMode="auto">
          <a:xfrm>
            <a:off x="-540568" y="116632"/>
            <a:ext cx="10888751" cy="6669360"/>
          </a:xfrm>
          <a:prstGeom prst="rect">
            <a:avLst/>
          </a:prstGeom>
          <a:noFill/>
        </p:spPr>
      </p:pic>
      <p:sp>
        <p:nvSpPr>
          <p:cNvPr id="6" name="Rektangel 5"/>
          <p:cNvSpPr/>
          <p:nvPr/>
        </p:nvSpPr>
        <p:spPr>
          <a:xfrm>
            <a:off x="1115616" y="5013176"/>
            <a:ext cx="6480720" cy="1152128"/>
          </a:xfrm>
          <a:prstGeom prst="rect">
            <a:avLst/>
          </a:prstGeom>
          <a:solidFill>
            <a:srgbClr val="F8F8F8">
              <a:alpha val="52157"/>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PLACE: ROUND WALKS IN FARSTA</a:t>
            </a:r>
            <a:endParaRPr lang="sv-SE" sz="2800" dirty="0">
              <a:solidFill>
                <a:schemeClr val="bg1">
                  <a:lumMod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http://hallbarafarsta.files.wordpress.com/2014/04/phonedump-2003.jpg"/>
          <p:cNvPicPr>
            <a:picLocks noChangeAspect="1" noChangeArrowheads="1"/>
          </p:cNvPicPr>
          <p:nvPr/>
        </p:nvPicPr>
        <p:blipFill>
          <a:blip r:embed="rId2" cstate="print"/>
          <a:srcRect t="17724" r="13825" b="36358"/>
          <a:stretch>
            <a:fillRect/>
          </a:stretch>
        </p:blipFill>
        <p:spPr bwMode="auto">
          <a:xfrm>
            <a:off x="1907704" y="0"/>
            <a:ext cx="7236296" cy="6858000"/>
          </a:xfrm>
          <a:prstGeom prst="rect">
            <a:avLst/>
          </a:prstGeom>
          <a:noFill/>
        </p:spPr>
      </p:pic>
      <p:pic>
        <p:nvPicPr>
          <p:cNvPr id="38914" name="Picture 2" descr="http://hallbarafarsta.files.wordpress.com/2014/04/phonedump-2001.jpg"/>
          <p:cNvPicPr>
            <a:picLocks noChangeAspect="1" noChangeArrowheads="1"/>
          </p:cNvPicPr>
          <p:nvPr/>
        </p:nvPicPr>
        <p:blipFill>
          <a:blip r:embed="rId3" cstate="print"/>
          <a:srcRect r="16894"/>
          <a:stretch>
            <a:fillRect/>
          </a:stretch>
        </p:blipFill>
        <p:spPr bwMode="auto">
          <a:xfrm>
            <a:off x="0" y="836712"/>
            <a:ext cx="5004048" cy="6021288"/>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transitionnetwork.org/sites/www.transitionnetwork.org/files/imagecache/preview-normal/images/ingredients/transition%20belsize%20group%20-%20Credit%20-%20James%20Piers%20Taylor.jpg"/>
          <p:cNvPicPr>
            <a:picLocks noChangeAspect="1" noChangeArrowheads="1"/>
          </p:cNvPicPr>
          <p:nvPr/>
        </p:nvPicPr>
        <p:blipFill>
          <a:blip r:embed="rId2" cstate="print"/>
          <a:srcRect/>
          <a:stretch>
            <a:fillRect/>
          </a:stretch>
        </p:blipFill>
        <p:spPr bwMode="auto">
          <a:xfrm>
            <a:off x="0" y="0"/>
            <a:ext cx="9987212" cy="6741368"/>
          </a:xfrm>
          <a:prstGeom prst="rect">
            <a:avLst/>
          </a:prstGeom>
          <a:noFill/>
        </p:spPr>
      </p:pic>
      <p:sp>
        <p:nvSpPr>
          <p:cNvPr id="3" name="Rektangel 2"/>
          <p:cNvSpPr/>
          <p:nvPr/>
        </p:nvSpPr>
        <p:spPr>
          <a:xfrm>
            <a:off x="1115616" y="5013176"/>
            <a:ext cx="7344816" cy="1152128"/>
          </a:xfrm>
          <a:prstGeom prst="rect">
            <a:avLst/>
          </a:prstGeom>
          <a:solidFill>
            <a:srgbClr val="F8F8F8">
              <a:alpha val="65882"/>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COMMUNITY: GIVING AWAY TREES</a:t>
            </a:r>
          </a:p>
          <a:p>
            <a:pPr algn="ctr"/>
            <a:r>
              <a:rPr lang="sv-SE" sz="2800" dirty="0" smtClean="0">
                <a:solidFill>
                  <a:schemeClr val="bg1">
                    <a:lumMod val="50000"/>
                  </a:schemeClr>
                </a:solidFill>
              </a:rPr>
              <a:t>BELIZE, LONDON</a:t>
            </a:r>
            <a:endParaRPr lang="sv-SE" sz="2800" dirty="0">
              <a:solidFill>
                <a:schemeClr val="bg1">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transitionnetwork.org/sites/www.transitionnetwork.org/files/imagecache/preview-normal/images/ingredients/1.2_small.jpg"/>
          <p:cNvPicPr>
            <a:picLocks noChangeAspect="1" noChangeArrowheads="1"/>
          </p:cNvPicPr>
          <p:nvPr/>
        </p:nvPicPr>
        <p:blipFill>
          <a:blip r:embed="rId2" cstate="print"/>
          <a:srcRect/>
          <a:stretch>
            <a:fillRect/>
          </a:stretch>
        </p:blipFill>
        <p:spPr bwMode="auto">
          <a:xfrm>
            <a:off x="-1" y="0"/>
            <a:ext cx="9209579" cy="6165304"/>
          </a:xfrm>
          <a:prstGeom prst="rect">
            <a:avLst/>
          </a:prstGeom>
          <a:noFill/>
        </p:spPr>
      </p:pic>
      <p:sp>
        <p:nvSpPr>
          <p:cNvPr id="3" name="Rektangel 2"/>
          <p:cNvSpPr/>
          <p:nvPr/>
        </p:nvSpPr>
        <p:spPr>
          <a:xfrm>
            <a:off x="1115616" y="5013176"/>
            <a:ext cx="7344816" cy="1152128"/>
          </a:xfrm>
          <a:prstGeom prst="rect">
            <a:avLst/>
          </a:prstGeom>
          <a:solidFill>
            <a:srgbClr val="F8F8F8">
              <a:alpha val="65882"/>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COMMUNITY: TRASHCATCHERS CARNIVAL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odmorden"/>
          <p:cNvPicPr>
            <a:picLocks noChangeAspect="1" noChangeArrowheads="1"/>
          </p:cNvPicPr>
          <p:nvPr/>
        </p:nvPicPr>
        <p:blipFill>
          <a:blip r:embed="rId2" cstate="print"/>
          <a:srcRect/>
          <a:stretch>
            <a:fillRect/>
          </a:stretch>
        </p:blipFill>
        <p:spPr bwMode="auto">
          <a:xfrm>
            <a:off x="1043608" y="0"/>
            <a:ext cx="7132035" cy="6858000"/>
          </a:xfrm>
          <a:prstGeom prst="rect">
            <a:avLst/>
          </a:prstGeom>
          <a:noFill/>
          <a:ln w="9525">
            <a:noFill/>
            <a:miter lim="800000"/>
            <a:headEnd/>
            <a:tailEnd/>
          </a:ln>
        </p:spPr>
      </p:pic>
      <p:sp>
        <p:nvSpPr>
          <p:cNvPr id="5" name="Rektangel 4"/>
          <p:cNvSpPr/>
          <p:nvPr/>
        </p:nvSpPr>
        <p:spPr>
          <a:xfrm>
            <a:off x="971600" y="4941168"/>
            <a:ext cx="7344816" cy="1152128"/>
          </a:xfrm>
          <a:prstGeom prst="rect">
            <a:avLst/>
          </a:prstGeom>
          <a:solidFill>
            <a:srgbClr val="F8F8F8">
              <a:alpha val="65882"/>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COMMUNITY: GROWING FREE FOOD EVERYWHERE – INCREDIBLE EDIBLE</a:t>
            </a:r>
            <a:endParaRPr lang="sv-SE" sz="2800" dirty="0">
              <a:solidFill>
                <a:schemeClr val="bg1">
                  <a:lumMod val="5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15052459345_9b989c7813_k.jpg"/>
          <p:cNvPicPr>
            <a:picLocks noChangeAspect="1"/>
          </p:cNvPicPr>
          <p:nvPr/>
        </p:nvPicPr>
        <p:blipFill>
          <a:blip r:embed="rId2" cstate="print"/>
          <a:stretch>
            <a:fillRect/>
          </a:stretch>
        </p:blipFill>
        <p:spPr>
          <a:xfrm>
            <a:off x="323528" y="404664"/>
            <a:ext cx="4160520" cy="6242304"/>
          </a:xfrm>
          <a:prstGeom prst="rect">
            <a:avLst/>
          </a:prstGeom>
        </p:spPr>
      </p:pic>
      <p:sp>
        <p:nvSpPr>
          <p:cNvPr id="3" name="Rektangel 2"/>
          <p:cNvSpPr/>
          <p:nvPr/>
        </p:nvSpPr>
        <p:spPr>
          <a:xfrm>
            <a:off x="4932040" y="404664"/>
            <a:ext cx="3600400" cy="1152128"/>
          </a:xfrm>
          <a:prstGeom prst="rect">
            <a:avLst/>
          </a:prstGeom>
          <a:solidFill>
            <a:srgbClr val="F8F8F8">
              <a:alpha val="52157"/>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bg1">
                    <a:lumMod val="50000"/>
                  </a:schemeClr>
                </a:solidFill>
              </a:rPr>
              <a:t>SENSE OF PLACE: FUTURE WEEKS</a:t>
            </a:r>
            <a:endParaRPr lang="sv-SE" sz="2800" dirty="0">
              <a:solidFill>
                <a:schemeClr val="bg1">
                  <a:lumMod val="50000"/>
                </a:schemeClr>
              </a:solidFill>
            </a:endParaRPr>
          </a:p>
        </p:txBody>
      </p:sp>
      <p:sp>
        <p:nvSpPr>
          <p:cNvPr id="4" name="textruta 3"/>
          <p:cNvSpPr txBox="1"/>
          <p:nvPr/>
        </p:nvSpPr>
        <p:spPr>
          <a:xfrm>
            <a:off x="5292080" y="6093296"/>
            <a:ext cx="3014864" cy="369332"/>
          </a:xfrm>
          <a:prstGeom prst="rect">
            <a:avLst/>
          </a:prstGeom>
          <a:noFill/>
        </p:spPr>
        <p:txBody>
          <a:bodyPr wrap="none" rtlCol="0">
            <a:spAutoFit/>
          </a:bodyPr>
          <a:lstStyle/>
          <a:p>
            <a:r>
              <a:rPr lang="sv-SE" dirty="0" smtClean="0"/>
              <a:t>Photo: Kristianstads kommun</a:t>
            </a:r>
            <a:endParaRPr lang="sv-S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634082"/>
          </a:xfrm>
        </p:spPr>
        <p:txBody>
          <a:bodyPr>
            <a:normAutofit fontScale="90000"/>
          </a:bodyPr>
          <a:lstStyle/>
          <a:p>
            <a:r>
              <a:rPr lang="en-US" dirty="0" smtClean="0"/>
              <a:t>Lessons from </a:t>
            </a:r>
            <a:r>
              <a:rPr lang="en-US" dirty="0" err="1" smtClean="0"/>
              <a:t>Svartådalen</a:t>
            </a:r>
            <a:r>
              <a:rPr lang="en-US" dirty="0" smtClean="0"/>
              <a:t> </a:t>
            </a:r>
            <a:br>
              <a:rPr lang="en-US" dirty="0" smtClean="0"/>
            </a:br>
            <a:endParaRPr lang="sv-SE" dirty="0"/>
          </a:p>
        </p:txBody>
      </p:sp>
      <p:sp>
        <p:nvSpPr>
          <p:cNvPr id="3" name="Platshållare för innehåll 2"/>
          <p:cNvSpPr>
            <a:spLocks noGrp="1"/>
          </p:cNvSpPr>
          <p:nvPr>
            <p:ph idx="1"/>
          </p:nvPr>
        </p:nvSpPr>
        <p:spPr>
          <a:xfrm>
            <a:off x="467544" y="1052736"/>
            <a:ext cx="8229600" cy="4525963"/>
          </a:xfrm>
        </p:spPr>
        <p:txBody>
          <a:bodyPr>
            <a:normAutofit fontScale="85000" lnSpcReduction="20000"/>
          </a:bodyPr>
          <a:lstStyle/>
          <a:p>
            <a:endParaRPr lang="en-US" dirty="0" smtClean="0"/>
          </a:p>
          <a:p>
            <a:r>
              <a:rPr lang="en-US" dirty="0" smtClean="0"/>
              <a:t>Coordination </a:t>
            </a:r>
            <a:r>
              <a:rPr lang="en-US" dirty="0" smtClean="0"/>
              <a:t>organization - </a:t>
            </a:r>
            <a:r>
              <a:rPr lang="en-US" dirty="0" err="1" smtClean="0"/>
              <a:t>Svartådalens</a:t>
            </a:r>
            <a:r>
              <a:rPr lang="en-US" dirty="0" smtClean="0"/>
              <a:t> Rural Development Economic Association, </a:t>
            </a:r>
            <a:endParaRPr lang="en-US" dirty="0" smtClean="0"/>
          </a:p>
          <a:p>
            <a:r>
              <a:rPr lang="en-US" dirty="0" smtClean="0"/>
              <a:t>physical </a:t>
            </a:r>
            <a:r>
              <a:rPr lang="en-US" dirty="0" smtClean="0"/>
              <a:t>hub and meeting point in the village hall </a:t>
            </a:r>
          </a:p>
          <a:p>
            <a:r>
              <a:rPr lang="en-US" dirty="0" smtClean="0"/>
              <a:t>Project </a:t>
            </a:r>
            <a:r>
              <a:rPr lang="en-US" dirty="0" smtClean="0"/>
              <a:t>separate but coordinated - with paid project </a:t>
            </a:r>
            <a:r>
              <a:rPr lang="en-US" dirty="0" smtClean="0"/>
              <a:t>manager</a:t>
            </a:r>
            <a:endParaRPr lang="en-US" dirty="0" smtClean="0"/>
          </a:p>
          <a:p>
            <a:r>
              <a:rPr lang="en-US" dirty="0" smtClean="0"/>
              <a:t>Participation </a:t>
            </a:r>
            <a:r>
              <a:rPr lang="en-US" dirty="0" smtClean="0"/>
              <a:t>- inform, dialogue, working groups, external information </a:t>
            </a:r>
          </a:p>
          <a:p>
            <a:r>
              <a:rPr lang="en-US" dirty="0" smtClean="0"/>
              <a:t> </a:t>
            </a:r>
            <a:r>
              <a:rPr lang="en-US" dirty="0" smtClean="0"/>
              <a:t>Interact</a:t>
            </a:r>
            <a:r>
              <a:rPr lang="en-US" dirty="0" smtClean="0"/>
              <a:t>. Voluntary, private and public sector </a:t>
            </a:r>
          </a:p>
          <a:p>
            <a:r>
              <a:rPr lang="en-US" dirty="0" smtClean="0"/>
              <a:t> </a:t>
            </a:r>
            <a:r>
              <a:rPr lang="en-US" dirty="0" smtClean="0"/>
              <a:t>Networking </a:t>
            </a:r>
            <a:r>
              <a:rPr lang="en-US" dirty="0" smtClean="0"/>
              <a:t>- Local, Regional, National, International </a:t>
            </a:r>
          </a:p>
          <a:p>
            <a:r>
              <a:rPr lang="en-US" dirty="0" smtClean="0"/>
              <a:t> </a:t>
            </a:r>
            <a:r>
              <a:rPr lang="en-US" dirty="0" smtClean="0"/>
              <a:t>Start </a:t>
            </a:r>
            <a:r>
              <a:rPr lang="en-US" dirty="0" smtClean="0"/>
              <a:t>with pilot studies and a strategy</a:t>
            </a:r>
            <a:endParaRPr lang="sv-SE" dirty="0"/>
          </a:p>
        </p:txBody>
      </p:sp>
      <p:pic>
        <p:nvPicPr>
          <p:cNvPr id="4" name="Picture 2" descr="D:\Anitha\svartådalens powerpoint\Bilder\Övriga bilder\webadress.jpg"/>
          <p:cNvPicPr>
            <a:picLocks noChangeAspect="1" noChangeArrowheads="1"/>
          </p:cNvPicPr>
          <p:nvPr/>
        </p:nvPicPr>
        <p:blipFill>
          <a:blip r:embed="rId2" cstate="print"/>
          <a:srcRect/>
          <a:stretch>
            <a:fillRect/>
          </a:stretch>
        </p:blipFill>
        <p:spPr bwMode="auto">
          <a:xfrm>
            <a:off x="4381500" y="5381625"/>
            <a:ext cx="4762500" cy="14763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p:nvPr/>
        </p:nvPicPr>
        <p:blipFill>
          <a:blip r:embed="rId2" cstate="print"/>
          <a:srcRect/>
          <a:stretch>
            <a:fillRect/>
          </a:stretch>
        </p:blipFill>
        <p:spPr bwMode="auto">
          <a:xfrm>
            <a:off x="899592" y="188640"/>
            <a:ext cx="7056784" cy="6336704"/>
          </a:xfrm>
          <a:prstGeom prst="rect">
            <a:avLst/>
          </a:prstGeom>
          <a:noFill/>
          <a:ln w="9525">
            <a:noFill/>
            <a:miter lim="800000"/>
            <a:headEnd/>
            <a:tailEnd/>
          </a:ln>
        </p:spPr>
      </p:pic>
      <p:sp>
        <p:nvSpPr>
          <p:cNvPr id="3" name="Rektangel 2"/>
          <p:cNvSpPr/>
          <p:nvPr/>
        </p:nvSpPr>
        <p:spPr>
          <a:xfrm>
            <a:off x="395536" y="5589240"/>
            <a:ext cx="8568952" cy="1152128"/>
          </a:xfrm>
          <a:prstGeom prst="rect">
            <a:avLst/>
          </a:prstGeom>
          <a:solidFill>
            <a:srgbClr val="404040">
              <a:alpha val="65098"/>
            </a:srgb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solidFill>
                  <a:schemeClr val="bg1"/>
                </a:solidFill>
              </a:rPr>
              <a:t>THE MORE WE EXPORT, THE MORE WE IMPORT</a:t>
            </a:r>
            <a:endParaRPr lang="sv-SE" sz="3200"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3600" b="1" dirty="0" smtClean="0"/>
              <a:t>Characteristics of a Transition Enterprise</a:t>
            </a:r>
            <a:br>
              <a:rPr lang="en-US" sz="3600" b="1" dirty="0" smtClean="0"/>
            </a:br>
            <a:endParaRPr lang="sv-SE" sz="3600" dirty="0"/>
          </a:p>
        </p:txBody>
      </p:sp>
      <p:sp>
        <p:nvSpPr>
          <p:cNvPr id="3" name="Platshållare för innehåll 2"/>
          <p:cNvSpPr>
            <a:spLocks noGrp="1"/>
          </p:cNvSpPr>
          <p:nvPr>
            <p:ph idx="1"/>
          </p:nvPr>
        </p:nvSpPr>
        <p:spPr>
          <a:xfrm>
            <a:off x="457200" y="1600200"/>
            <a:ext cx="8229600" cy="5141168"/>
          </a:xfrm>
        </p:spPr>
        <p:txBody>
          <a:bodyPr>
            <a:normAutofit/>
          </a:bodyPr>
          <a:lstStyle/>
          <a:p>
            <a:pPr>
              <a:buNone/>
            </a:pPr>
            <a:r>
              <a:rPr lang="en-US" sz="4800" b="1" dirty="0" smtClean="0"/>
              <a:t>1. Resilience  </a:t>
            </a:r>
            <a:r>
              <a:rPr lang="en-US" sz="4800" b="1" dirty="0" smtClean="0"/>
              <a:t>outcome</a:t>
            </a:r>
            <a:endParaRPr lang="en-US" sz="4800" dirty="0" smtClean="0"/>
          </a:p>
          <a:p>
            <a:pPr>
              <a:buNone/>
            </a:pPr>
            <a:r>
              <a:rPr lang="en-US" sz="4800" b="1" dirty="0" smtClean="0"/>
              <a:t>2. Appropriate resource </a:t>
            </a:r>
            <a:r>
              <a:rPr lang="en-US" sz="4800" b="1" dirty="0" smtClean="0"/>
              <a:t>use</a:t>
            </a:r>
            <a:endParaRPr lang="en-US" sz="4800" dirty="0" smtClean="0"/>
          </a:p>
          <a:p>
            <a:pPr>
              <a:buNone/>
            </a:pPr>
            <a:r>
              <a:rPr lang="en-US" sz="4800" b="1" dirty="0" smtClean="0"/>
              <a:t>3. Appropriate </a:t>
            </a:r>
            <a:r>
              <a:rPr lang="en-US" sz="4800" b="1" dirty="0" err="1" smtClean="0"/>
              <a:t>localisation</a:t>
            </a:r>
            <a:r>
              <a:rPr lang="en-US" sz="4800" dirty="0" smtClean="0"/>
              <a:t>.</a:t>
            </a:r>
            <a:endParaRPr lang="en-US" sz="4800" dirty="0" smtClean="0"/>
          </a:p>
          <a:p>
            <a:pPr>
              <a:buNone/>
            </a:pPr>
            <a:r>
              <a:rPr lang="en-US" sz="4800" b="1" dirty="0" smtClean="0"/>
              <a:t>4. More than </a:t>
            </a:r>
            <a:r>
              <a:rPr lang="en-US" sz="4800" b="1" dirty="0" smtClean="0"/>
              <a:t>profit</a:t>
            </a:r>
            <a:endParaRPr lang="en-US" sz="4800" dirty="0" smtClean="0"/>
          </a:p>
          <a:p>
            <a:pPr>
              <a:buNone/>
            </a:pPr>
            <a:r>
              <a:rPr lang="en-US" sz="4800" b="1" dirty="0" smtClean="0"/>
              <a:t>5. Part of the </a:t>
            </a:r>
            <a:r>
              <a:rPr lang="en-US" sz="4800" b="1" dirty="0" smtClean="0"/>
              <a:t>community</a:t>
            </a:r>
            <a:endParaRPr lang="en-US" sz="4800" dirty="0" smtClean="0"/>
          </a:p>
          <a:p>
            <a:pPr>
              <a:buNone/>
            </a:pPr>
            <a:endParaRPr lang="sv-SE" sz="4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3600" b="1" dirty="0" smtClean="0"/>
              <a:t>Characteristics of a Transition Enterprise</a:t>
            </a:r>
            <a:br>
              <a:rPr lang="en-US" sz="3600" b="1" dirty="0" smtClean="0"/>
            </a:br>
            <a:endParaRPr lang="sv-SE" sz="3600" dirty="0"/>
          </a:p>
        </p:txBody>
      </p:sp>
      <p:sp>
        <p:nvSpPr>
          <p:cNvPr id="3" name="Platshållare för innehåll 2"/>
          <p:cNvSpPr>
            <a:spLocks noGrp="1"/>
          </p:cNvSpPr>
          <p:nvPr>
            <p:ph idx="1"/>
          </p:nvPr>
        </p:nvSpPr>
        <p:spPr>
          <a:xfrm>
            <a:off x="457200" y="1600200"/>
            <a:ext cx="8229600" cy="5141168"/>
          </a:xfrm>
        </p:spPr>
        <p:txBody>
          <a:bodyPr>
            <a:normAutofit fontScale="55000" lnSpcReduction="20000"/>
          </a:bodyPr>
          <a:lstStyle/>
          <a:p>
            <a:pPr>
              <a:buNone/>
            </a:pPr>
            <a:r>
              <a:rPr lang="en-US" b="1" dirty="0" smtClean="0"/>
              <a:t>1. Resilience  outcome</a:t>
            </a:r>
            <a:r>
              <a:rPr lang="en-US" dirty="0" smtClean="0"/>
              <a:t> – TEs contribute to the increased resilience of communities in the face of, for example, economic uncertainty, energy and resource shortages and climate change impacts. As part of their community, TEs are also resilient in themselves, seeking to be financially sustainable and as independent as possible of external funding.</a:t>
            </a:r>
          </a:p>
          <a:p>
            <a:pPr>
              <a:buNone/>
            </a:pPr>
            <a:r>
              <a:rPr lang="en-US" b="1" dirty="0" smtClean="0"/>
              <a:t>2. Appropriate resource use </a:t>
            </a:r>
            <a:r>
              <a:rPr lang="en-US" dirty="0" smtClean="0"/>
              <a:t>- TEs make efficient and appropriate use of natural resources (including energy), respecting finite limits and </a:t>
            </a:r>
            <a:r>
              <a:rPr lang="en-US" dirty="0" err="1" smtClean="0"/>
              <a:t>minimising</a:t>
            </a:r>
            <a:r>
              <a:rPr lang="en-US" dirty="0" smtClean="0"/>
              <a:t> and integrating waste streams. The use of fossil fuels in particular is </a:t>
            </a:r>
            <a:r>
              <a:rPr lang="en-US" dirty="0" err="1" smtClean="0"/>
              <a:t>minimised</a:t>
            </a:r>
            <a:r>
              <a:rPr lang="en-US" dirty="0" smtClean="0"/>
              <a:t>.</a:t>
            </a:r>
          </a:p>
          <a:p>
            <a:pPr>
              <a:buNone/>
            </a:pPr>
            <a:r>
              <a:rPr lang="en-US" b="1" dirty="0" smtClean="0"/>
              <a:t>3. Appropriate </a:t>
            </a:r>
            <a:r>
              <a:rPr lang="en-US" b="1" dirty="0" err="1" smtClean="0"/>
              <a:t>localisation</a:t>
            </a:r>
            <a:r>
              <a:rPr lang="en-US" dirty="0" smtClean="0"/>
              <a:t> – TEs operate at a scale appropriate to the environment, economy and business sector with regard to sourcing, distribution and interaction with the wider economy.</a:t>
            </a:r>
          </a:p>
          <a:p>
            <a:pPr>
              <a:buNone/>
            </a:pPr>
            <a:r>
              <a:rPr lang="en-US" b="1" dirty="0" smtClean="0"/>
              <a:t>4. More than profit</a:t>
            </a:r>
            <a:r>
              <a:rPr lang="en-US" dirty="0" smtClean="0"/>
              <a:t> – TEs exist to provide affordable, sustainable products and services and decent livelihoods rather than to generate profits for others. TEs can be profitable, but the use of their excess profits </a:t>
            </a:r>
            <a:r>
              <a:rPr lang="en-US" dirty="0" err="1" smtClean="0"/>
              <a:t>prioritises</a:t>
            </a:r>
            <a:r>
              <a:rPr lang="en-US" dirty="0" smtClean="0"/>
              <a:t> the community benefit rather than benefit to investors.</a:t>
            </a:r>
          </a:p>
          <a:p>
            <a:pPr>
              <a:buNone/>
            </a:pPr>
            <a:r>
              <a:rPr lang="en-US" b="1" dirty="0" smtClean="0"/>
              <a:t>5. Part of the community </a:t>
            </a:r>
            <a:r>
              <a:rPr lang="en-US" dirty="0" smtClean="0"/>
              <a:t>- TEs work towards building a common wealth, owned and controlled as much as is practical by their workers, customers, users, tenants and communities. They have structures or business models which are as open, autonomous, equitable, democratic, inclusive and accountable as possible. They complement and work in harmony with other TEs.</a:t>
            </a:r>
          </a:p>
          <a:p>
            <a:pPr>
              <a:buNone/>
            </a:pPr>
            <a:endParaRPr lang="sv-SE"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andmade Bakery"/>
          <p:cNvPicPr>
            <a:picLocks noChangeAspect="1" noChangeArrowheads="1"/>
          </p:cNvPicPr>
          <p:nvPr/>
        </p:nvPicPr>
        <p:blipFill>
          <a:blip r:embed="rId2" cstate="print"/>
          <a:srcRect/>
          <a:stretch>
            <a:fillRect/>
          </a:stretch>
        </p:blipFill>
        <p:spPr bwMode="auto">
          <a:xfrm>
            <a:off x="611560" y="332656"/>
            <a:ext cx="7429500" cy="2286001"/>
          </a:xfrm>
          <a:prstGeom prst="rect">
            <a:avLst/>
          </a:prstGeom>
          <a:noFill/>
        </p:spPr>
      </p:pic>
      <p:sp>
        <p:nvSpPr>
          <p:cNvPr id="3" name="Rektangel 2"/>
          <p:cNvSpPr/>
          <p:nvPr/>
        </p:nvSpPr>
        <p:spPr>
          <a:xfrm>
            <a:off x="611560" y="2636912"/>
            <a:ext cx="7416824" cy="461665"/>
          </a:xfrm>
          <a:prstGeom prst="rect">
            <a:avLst/>
          </a:prstGeom>
        </p:spPr>
        <p:txBody>
          <a:bodyPr wrap="square">
            <a:spAutoFit/>
          </a:bodyPr>
          <a:lstStyle/>
          <a:p>
            <a:r>
              <a:rPr lang="en-US" sz="2400" b="1" dirty="0" smtClean="0"/>
              <a:t>New ways to make a living and meet Transition’s aims</a:t>
            </a:r>
            <a:endParaRPr lang="en-US" sz="24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95536" y="2132856"/>
            <a:ext cx="8352928" cy="1200329"/>
          </a:xfrm>
          <a:prstGeom prst="rect">
            <a:avLst/>
          </a:prstGeom>
        </p:spPr>
        <p:txBody>
          <a:bodyPr wrap="square">
            <a:spAutoFit/>
          </a:bodyPr>
          <a:lstStyle/>
          <a:p>
            <a:r>
              <a:rPr lang="en-US" dirty="0" smtClean="0"/>
              <a:t>BWCE is a Community Benefit Society with a mission to develop as a financially sustainable community-owned energy enterprise, delivering renewable energy, energy efficiency and energy supply services, via a strong community model that will </a:t>
            </a:r>
            <a:r>
              <a:rPr lang="en-US" dirty="0" err="1" smtClean="0"/>
              <a:t>maximise</a:t>
            </a:r>
            <a:r>
              <a:rPr lang="en-US" dirty="0" smtClean="0"/>
              <a:t> local investment, strengthen our local economy and build community resilience.</a:t>
            </a:r>
            <a:endParaRPr lang="sv-SE" dirty="0"/>
          </a:p>
        </p:txBody>
      </p:sp>
      <p:pic>
        <p:nvPicPr>
          <p:cNvPr id="27650" name="Picture 2" descr="waterwheel"/>
          <p:cNvPicPr>
            <a:picLocks noChangeAspect="1" noChangeArrowheads="1"/>
          </p:cNvPicPr>
          <p:nvPr/>
        </p:nvPicPr>
        <p:blipFill>
          <a:blip r:embed="rId2" cstate="print"/>
          <a:srcRect/>
          <a:stretch>
            <a:fillRect/>
          </a:stretch>
        </p:blipFill>
        <p:spPr bwMode="auto">
          <a:xfrm>
            <a:off x="107504" y="3501008"/>
            <a:ext cx="4238625" cy="3095625"/>
          </a:xfrm>
          <a:prstGeom prst="rect">
            <a:avLst/>
          </a:prstGeom>
          <a:noFill/>
        </p:spPr>
      </p:pic>
      <p:pic>
        <p:nvPicPr>
          <p:cNvPr id="27652" name="Picture 4" descr="Front page middle"/>
          <p:cNvPicPr>
            <a:picLocks noChangeAspect="1" noChangeArrowheads="1"/>
          </p:cNvPicPr>
          <p:nvPr/>
        </p:nvPicPr>
        <p:blipFill>
          <a:blip r:embed="rId3" cstate="print"/>
          <a:srcRect/>
          <a:stretch>
            <a:fillRect/>
          </a:stretch>
        </p:blipFill>
        <p:spPr bwMode="auto">
          <a:xfrm>
            <a:off x="5148064" y="3501008"/>
            <a:ext cx="3810000" cy="2924176"/>
          </a:xfrm>
          <a:prstGeom prst="rect">
            <a:avLst/>
          </a:prstGeom>
          <a:noFill/>
        </p:spPr>
      </p:pic>
      <p:pic>
        <p:nvPicPr>
          <p:cNvPr id="27654" name="Picture 6" descr="BWCE members at the AGM in front of solar array at Hartham Park"/>
          <p:cNvPicPr>
            <a:picLocks noChangeAspect="1" noChangeArrowheads="1"/>
          </p:cNvPicPr>
          <p:nvPr/>
        </p:nvPicPr>
        <p:blipFill>
          <a:blip r:embed="rId4" cstate="print"/>
          <a:srcRect/>
          <a:stretch>
            <a:fillRect/>
          </a:stretch>
        </p:blipFill>
        <p:spPr bwMode="auto">
          <a:xfrm>
            <a:off x="2195736" y="0"/>
            <a:ext cx="4381500" cy="202882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l="30495" t="10972" r="31157" b="5509"/>
          <a:stretch>
            <a:fillRect/>
          </a:stretch>
        </p:blipFill>
        <p:spPr bwMode="auto">
          <a:xfrm>
            <a:off x="1763688" y="0"/>
            <a:ext cx="5040560" cy="68613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s://fbcdn-sphotos-d-a.akamaihd.net/hphotos-ak-xpf1/v/t1.0-9/1468683_10152176937386429_9006324712010094529_n.jpg?oh=b32809c42a02b87b447d15049a3aada9&amp;oe=547EA2B6&amp;__gda__=1415792777_4e54e40331e767374649723e57bd5aa2"/>
          <p:cNvPicPr>
            <a:picLocks noChangeAspect="1" noChangeArrowheads="1"/>
          </p:cNvPicPr>
          <p:nvPr/>
        </p:nvPicPr>
        <p:blipFill>
          <a:blip r:embed="rId2" cstate="print"/>
          <a:srcRect l="23882"/>
          <a:stretch>
            <a:fillRect/>
          </a:stretch>
        </p:blipFill>
        <p:spPr bwMode="auto">
          <a:xfrm>
            <a:off x="0" y="0"/>
            <a:ext cx="4247456" cy="4167646"/>
          </a:xfrm>
          <a:prstGeom prst="rect">
            <a:avLst/>
          </a:prstGeom>
          <a:noFill/>
        </p:spPr>
      </p:pic>
      <p:pic>
        <p:nvPicPr>
          <p:cNvPr id="86020" name="Picture 4" descr="https://fbcdn-sphotos-b-a.akamaihd.net/hphotos-ak-xfp1/v/t1.0-9/1374060_462122943824168_299003666_n.jpg?oh=50ecdfe686c1ac5462ba827715176ed7&amp;oe=5478CB79&amp;__gda__=1416583320_85d00753f720a0145e0433134993439d"/>
          <p:cNvPicPr>
            <a:picLocks noChangeAspect="1" noChangeArrowheads="1"/>
          </p:cNvPicPr>
          <p:nvPr/>
        </p:nvPicPr>
        <p:blipFill>
          <a:blip r:embed="rId3" cstate="print"/>
          <a:srcRect/>
          <a:stretch>
            <a:fillRect/>
          </a:stretch>
        </p:blipFill>
        <p:spPr bwMode="auto">
          <a:xfrm>
            <a:off x="4067944" y="-1"/>
            <a:ext cx="5112568" cy="3227309"/>
          </a:xfrm>
          <a:prstGeom prst="rect">
            <a:avLst/>
          </a:prstGeom>
          <a:noFill/>
        </p:spPr>
      </p:pic>
      <p:pic>
        <p:nvPicPr>
          <p:cNvPr id="86022" name="Picture 6" descr="https://scontent-b-lhr.xx.fbcdn.net/hphotos-frc3/v/t1.0-9/1176236_10151669272481429_19793006_n.jpg?oh=8e31fe7f0c0cd749023f1a4ce0ad42c3&amp;oe=546A6CE2"/>
          <p:cNvPicPr>
            <a:picLocks noChangeAspect="1" noChangeArrowheads="1"/>
          </p:cNvPicPr>
          <p:nvPr/>
        </p:nvPicPr>
        <p:blipFill>
          <a:blip r:embed="rId4" cstate="print"/>
          <a:srcRect/>
          <a:stretch>
            <a:fillRect/>
          </a:stretch>
        </p:blipFill>
        <p:spPr bwMode="auto">
          <a:xfrm>
            <a:off x="4070808" y="3068960"/>
            <a:ext cx="5073191" cy="3789040"/>
          </a:xfrm>
          <a:prstGeom prst="rect">
            <a:avLst/>
          </a:prstGeom>
          <a:noFill/>
        </p:spPr>
      </p:pic>
      <p:pic>
        <p:nvPicPr>
          <p:cNvPr id="5" name="Picture 2"/>
          <p:cNvPicPr>
            <a:picLocks noChangeAspect="1" noChangeArrowheads="1"/>
          </p:cNvPicPr>
          <p:nvPr/>
        </p:nvPicPr>
        <p:blipFill>
          <a:blip r:embed="rId5" cstate="print"/>
          <a:srcRect l="20700" t="10080" r="19901" b="17921"/>
          <a:stretch>
            <a:fillRect/>
          </a:stretch>
        </p:blipFill>
        <p:spPr bwMode="auto">
          <a:xfrm>
            <a:off x="0" y="3257600"/>
            <a:ext cx="4752528" cy="36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t="12412" r="36401" b="11269"/>
          <a:stretch>
            <a:fillRect/>
          </a:stretch>
        </p:blipFill>
        <p:spPr bwMode="auto">
          <a:xfrm>
            <a:off x="0" y="0"/>
            <a:ext cx="9144000" cy="6858000"/>
          </a:xfrm>
          <a:prstGeom prst="rect">
            <a:avLst/>
          </a:prstGeom>
          <a:noFill/>
          <a:ln w="9525">
            <a:noFill/>
            <a:miter lim="800000"/>
            <a:headEnd/>
            <a:tailEnd/>
          </a:ln>
        </p:spPr>
      </p:pic>
      <p:sp>
        <p:nvSpPr>
          <p:cNvPr id="3" name="Rektangel 2"/>
          <p:cNvSpPr/>
          <p:nvPr/>
        </p:nvSpPr>
        <p:spPr>
          <a:xfrm>
            <a:off x="3491880" y="0"/>
            <a:ext cx="5652120" cy="261610"/>
          </a:xfrm>
          <a:prstGeom prst="rect">
            <a:avLst/>
          </a:prstGeom>
        </p:spPr>
        <p:txBody>
          <a:bodyPr wrap="square">
            <a:spAutoFit/>
          </a:bodyPr>
          <a:lstStyle/>
          <a:p>
            <a:r>
              <a:rPr lang="sv-SE" sz="1100" dirty="0" smtClean="0">
                <a:hlinkClick r:id="rId3"/>
              </a:rPr>
              <a:t>http://www.svt.se/nyheter/regionalt/varmlandsnytt/mat-utan-mellanhander</a:t>
            </a:r>
            <a:endParaRPr lang="sv-SE" sz="11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 </a:t>
            </a:r>
            <a:r>
              <a:rPr lang="sv-SE" dirty="0" err="1" smtClean="0"/>
              <a:t>few</a:t>
            </a:r>
            <a:r>
              <a:rPr lang="sv-SE" dirty="0" smtClean="0"/>
              <a:t> </a:t>
            </a:r>
            <a:r>
              <a:rPr lang="sv-SE" dirty="0" err="1" smtClean="0"/>
              <a:t>questions</a:t>
            </a:r>
            <a:r>
              <a:rPr lang="sv-SE" dirty="0" smtClean="0"/>
              <a:t> and </a:t>
            </a:r>
            <a:r>
              <a:rPr lang="sv-SE" dirty="0" err="1" smtClean="0"/>
              <a:t>statements</a:t>
            </a:r>
            <a:endParaRPr lang="sv-SE" dirty="0"/>
          </a:p>
        </p:txBody>
      </p:sp>
      <p:sp>
        <p:nvSpPr>
          <p:cNvPr id="3" name="Platshållare för innehåll 2"/>
          <p:cNvSpPr>
            <a:spLocks noGrp="1"/>
          </p:cNvSpPr>
          <p:nvPr>
            <p:ph idx="1"/>
          </p:nvPr>
        </p:nvSpPr>
        <p:spPr/>
        <p:txBody>
          <a:bodyPr>
            <a:normAutofit fontScale="77500" lnSpcReduction="20000"/>
          </a:bodyPr>
          <a:lstStyle/>
          <a:p>
            <a:pPr>
              <a:buNone/>
            </a:pPr>
            <a:r>
              <a:rPr lang="sv-SE" dirty="0" smtClean="0"/>
              <a:t>QUESTIONS</a:t>
            </a:r>
          </a:p>
          <a:p>
            <a:r>
              <a:rPr lang="sv-SE" dirty="0" err="1" smtClean="0"/>
              <a:t>How</a:t>
            </a:r>
            <a:r>
              <a:rPr lang="sv-SE" dirty="0" smtClean="0"/>
              <a:t> </a:t>
            </a:r>
            <a:r>
              <a:rPr lang="sv-SE" dirty="0" err="1" smtClean="0"/>
              <a:t>can</a:t>
            </a:r>
            <a:r>
              <a:rPr lang="sv-SE" dirty="0" smtClean="0"/>
              <a:t> you design urban areas to: </a:t>
            </a:r>
          </a:p>
          <a:p>
            <a:pPr lvl="1"/>
            <a:r>
              <a:rPr lang="sv-SE" dirty="0" err="1" smtClean="0"/>
              <a:t>Reduce</a:t>
            </a:r>
            <a:r>
              <a:rPr lang="sv-SE" dirty="0" smtClean="0"/>
              <a:t> fossil </a:t>
            </a:r>
            <a:r>
              <a:rPr lang="sv-SE" dirty="0" err="1" smtClean="0"/>
              <a:t>fuel</a:t>
            </a:r>
            <a:r>
              <a:rPr lang="sv-SE" dirty="0" smtClean="0"/>
              <a:t> transport </a:t>
            </a:r>
            <a:r>
              <a:rPr lang="sv-SE" dirty="0" err="1" smtClean="0"/>
              <a:t>demand</a:t>
            </a:r>
            <a:endParaRPr lang="sv-SE" dirty="0" smtClean="0"/>
          </a:p>
          <a:p>
            <a:pPr lvl="1"/>
            <a:r>
              <a:rPr lang="sv-SE" dirty="0" err="1" smtClean="0"/>
              <a:t>Promote</a:t>
            </a:r>
            <a:r>
              <a:rPr lang="sv-SE" dirty="0" smtClean="0"/>
              <a:t> </a:t>
            </a:r>
            <a:r>
              <a:rPr lang="sv-SE" dirty="0" err="1" smtClean="0"/>
              <a:t>doing</a:t>
            </a:r>
            <a:r>
              <a:rPr lang="sv-SE" dirty="0" smtClean="0"/>
              <a:t> business with </a:t>
            </a:r>
            <a:r>
              <a:rPr lang="sv-SE" dirty="0" err="1" smtClean="0"/>
              <a:t>people</a:t>
            </a:r>
            <a:r>
              <a:rPr lang="sv-SE" dirty="0" smtClean="0"/>
              <a:t> you </a:t>
            </a:r>
            <a:r>
              <a:rPr lang="sv-SE" dirty="0" err="1" smtClean="0"/>
              <a:t>know</a:t>
            </a:r>
            <a:endParaRPr lang="sv-SE" dirty="0" smtClean="0"/>
          </a:p>
          <a:p>
            <a:pPr lvl="1"/>
            <a:r>
              <a:rPr lang="sv-SE" dirty="0" err="1" smtClean="0"/>
              <a:t>Recycle</a:t>
            </a:r>
            <a:r>
              <a:rPr lang="sv-SE" dirty="0" smtClean="0"/>
              <a:t> </a:t>
            </a:r>
            <a:r>
              <a:rPr lang="sv-SE" dirty="0" err="1" smtClean="0"/>
              <a:t>biomass</a:t>
            </a:r>
            <a:r>
              <a:rPr lang="sv-SE" dirty="0" smtClean="0"/>
              <a:t> </a:t>
            </a:r>
            <a:r>
              <a:rPr lang="sv-SE" dirty="0" err="1" smtClean="0"/>
              <a:t>through</a:t>
            </a:r>
            <a:r>
              <a:rPr lang="sv-SE" dirty="0" smtClean="0"/>
              <a:t> </a:t>
            </a:r>
            <a:r>
              <a:rPr lang="sv-SE" dirty="0" err="1" smtClean="0"/>
              <a:t>ecosystems</a:t>
            </a:r>
            <a:r>
              <a:rPr lang="sv-SE" dirty="0" smtClean="0"/>
              <a:t> and </a:t>
            </a:r>
            <a:r>
              <a:rPr lang="sv-SE" dirty="0" err="1" smtClean="0"/>
              <a:t>retain</a:t>
            </a:r>
            <a:r>
              <a:rPr lang="sv-SE" dirty="0" smtClean="0"/>
              <a:t> minerals in </a:t>
            </a:r>
            <a:r>
              <a:rPr lang="sv-SE" dirty="0" err="1" smtClean="0"/>
              <a:t>technosphere</a:t>
            </a:r>
            <a:endParaRPr lang="sv-SE" dirty="0" smtClean="0"/>
          </a:p>
          <a:p>
            <a:pPr>
              <a:buNone/>
            </a:pPr>
            <a:r>
              <a:rPr lang="sv-SE" dirty="0" smtClean="0"/>
              <a:t>STATEMENTS</a:t>
            </a:r>
          </a:p>
          <a:p>
            <a:r>
              <a:rPr lang="sv-SE" dirty="0" smtClean="0"/>
              <a:t>Society is </a:t>
            </a:r>
            <a:r>
              <a:rPr lang="sv-SE" dirty="0" err="1" smtClean="0"/>
              <a:t>failing</a:t>
            </a:r>
            <a:r>
              <a:rPr lang="sv-SE" dirty="0" smtClean="0"/>
              <a:t> at a </a:t>
            </a:r>
            <a:r>
              <a:rPr lang="sv-SE" dirty="0" err="1" smtClean="0"/>
              <a:t>rules</a:t>
            </a:r>
            <a:r>
              <a:rPr lang="sv-SE" dirty="0" smtClean="0"/>
              <a:t> and paradigm </a:t>
            </a:r>
            <a:r>
              <a:rPr lang="sv-SE" dirty="0" err="1" smtClean="0"/>
              <a:t>level</a:t>
            </a:r>
            <a:endParaRPr lang="sv-SE" dirty="0" smtClean="0"/>
          </a:p>
          <a:p>
            <a:r>
              <a:rPr lang="sv-SE" dirty="0" err="1" smtClean="0"/>
              <a:t>Redesign</a:t>
            </a:r>
            <a:r>
              <a:rPr lang="sv-SE" dirty="0" smtClean="0"/>
              <a:t> at stocks and flow </a:t>
            </a:r>
            <a:r>
              <a:rPr lang="sv-SE" dirty="0" err="1" smtClean="0"/>
              <a:t>level</a:t>
            </a:r>
            <a:r>
              <a:rPr lang="sv-SE" dirty="0" smtClean="0"/>
              <a:t> </a:t>
            </a:r>
            <a:r>
              <a:rPr lang="sv-SE" dirty="0" err="1" smtClean="0"/>
              <a:t>will</a:t>
            </a:r>
            <a:r>
              <a:rPr lang="sv-SE" dirty="0" smtClean="0"/>
              <a:t> not </a:t>
            </a:r>
            <a:r>
              <a:rPr lang="sv-SE" dirty="0" err="1" smtClean="0"/>
              <a:t>bring</a:t>
            </a:r>
            <a:r>
              <a:rPr lang="sv-SE" dirty="0" smtClean="0"/>
              <a:t> </a:t>
            </a:r>
            <a:r>
              <a:rPr lang="sv-SE" dirty="0" err="1" smtClean="0"/>
              <a:t>about</a:t>
            </a:r>
            <a:r>
              <a:rPr lang="sv-SE" dirty="0" smtClean="0"/>
              <a:t> </a:t>
            </a:r>
            <a:r>
              <a:rPr lang="sv-SE" dirty="0" err="1" smtClean="0"/>
              <a:t>sustainability</a:t>
            </a:r>
            <a:endParaRPr lang="sv-SE" dirty="0" smtClean="0"/>
          </a:p>
          <a:p>
            <a:r>
              <a:rPr lang="sv-SE" dirty="0" smtClean="0"/>
              <a:t>You </a:t>
            </a:r>
            <a:r>
              <a:rPr lang="sv-SE" dirty="0" err="1" smtClean="0"/>
              <a:t>can’t</a:t>
            </a:r>
            <a:r>
              <a:rPr lang="sv-SE" dirty="0" smtClean="0"/>
              <a:t> </a:t>
            </a:r>
            <a:r>
              <a:rPr lang="sv-SE" dirty="0" err="1" smtClean="0"/>
              <a:t>redesign</a:t>
            </a:r>
            <a:r>
              <a:rPr lang="sv-SE" dirty="0" smtClean="0"/>
              <a:t> urbans areas to make </a:t>
            </a:r>
            <a:r>
              <a:rPr lang="sv-SE" dirty="0" err="1" smtClean="0"/>
              <a:t>any</a:t>
            </a:r>
            <a:r>
              <a:rPr lang="sv-SE" dirty="0" smtClean="0"/>
              <a:t> lasting </a:t>
            </a:r>
            <a:r>
              <a:rPr lang="sv-SE" dirty="0" err="1" smtClean="0"/>
              <a:t>change</a:t>
            </a:r>
            <a:r>
              <a:rPr lang="sv-SE" dirty="0" smtClean="0"/>
              <a:t> </a:t>
            </a:r>
            <a:r>
              <a:rPr lang="sv-SE" dirty="0" err="1" smtClean="0"/>
              <a:t>unless</a:t>
            </a:r>
            <a:r>
              <a:rPr lang="sv-SE" dirty="0" smtClean="0"/>
              <a:t> you work </a:t>
            </a:r>
            <a:r>
              <a:rPr lang="sv-SE" dirty="0" err="1" smtClean="0"/>
              <a:t>higher</a:t>
            </a:r>
            <a:r>
              <a:rPr lang="sv-SE" dirty="0" smtClean="0"/>
              <a:t> </a:t>
            </a:r>
            <a:r>
              <a:rPr lang="sv-SE" dirty="0" err="1" smtClean="0"/>
              <a:t>levels</a:t>
            </a:r>
            <a:r>
              <a:rPr lang="sv-SE" dirty="0" smtClean="0"/>
              <a:t> in the system. </a:t>
            </a:r>
            <a:r>
              <a:rPr lang="sv-SE" dirty="0" err="1" smtClean="0"/>
              <a:t>But</a:t>
            </a:r>
            <a:r>
              <a:rPr lang="sv-SE" dirty="0" smtClean="0"/>
              <a:t> you </a:t>
            </a:r>
            <a:r>
              <a:rPr lang="sv-SE" dirty="0" err="1" smtClean="0"/>
              <a:t>can</a:t>
            </a:r>
            <a:r>
              <a:rPr lang="sv-SE" dirty="0" smtClean="0"/>
              <a:t> make </a:t>
            </a:r>
            <a:r>
              <a:rPr lang="sv-SE" dirty="0" err="1" smtClean="0"/>
              <a:t>pivotal</a:t>
            </a:r>
            <a:r>
              <a:rPr lang="sv-SE" dirty="0" smtClean="0"/>
              <a:t> </a:t>
            </a:r>
            <a:r>
              <a:rPr lang="sv-SE" dirty="0" err="1" smtClean="0"/>
              <a:t>changes</a:t>
            </a:r>
            <a:r>
              <a:rPr lang="sv-SE" dirty="0" smtClean="0"/>
              <a:t> at the right </a:t>
            </a:r>
            <a:r>
              <a:rPr lang="sv-SE" dirty="0" err="1" smtClean="0"/>
              <a:t>point</a:t>
            </a:r>
            <a:r>
              <a:rPr lang="sv-SE" dirty="0" smtClean="0"/>
              <a:t> in a system</a:t>
            </a:r>
            <a:endParaRPr lang="sv-SE" dirty="0" smtClean="0"/>
          </a:p>
          <a:p>
            <a:pPr>
              <a:buNone/>
            </a:pPr>
            <a:endParaRPr lang="sv-SE" dirty="0" smtClean="0"/>
          </a:p>
          <a:p>
            <a:endParaRPr lang="sv-SE" dirty="0" smtClean="0"/>
          </a:p>
          <a:p>
            <a:endParaRPr lang="sv-SE"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odel of simplified Dueling Loops"/>
          <p:cNvPicPr>
            <a:picLocks noChangeAspect="1" noChangeArrowheads="1"/>
          </p:cNvPicPr>
          <p:nvPr/>
        </p:nvPicPr>
        <p:blipFill>
          <a:blip r:embed="rId2" cstate="print"/>
          <a:srcRect/>
          <a:stretch>
            <a:fillRect/>
          </a:stretch>
        </p:blipFill>
        <p:spPr bwMode="auto">
          <a:xfrm>
            <a:off x="539552" y="113752"/>
            <a:ext cx="4248472" cy="6627616"/>
          </a:xfrm>
          <a:prstGeom prst="rect">
            <a:avLst/>
          </a:prstGeom>
          <a:noFill/>
        </p:spPr>
      </p:pic>
      <p:sp>
        <p:nvSpPr>
          <p:cNvPr id="5" name="Rektangel 4"/>
          <p:cNvSpPr/>
          <p:nvPr/>
        </p:nvSpPr>
        <p:spPr>
          <a:xfrm>
            <a:off x="3131840" y="6381328"/>
            <a:ext cx="4572000" cy="307777"/>
          </a:xfrm>
          <a:prstGeom prst="rect">
            <a:avLst/>
          </a:prstGeom>
        </p:spPr>
        <p:txBody>
          <a:bodyPr>
            <a:spAutoFit/>
          </a:bodyPr>
          <a:lstStyle/>
          <a:p>
            <a:r>
              <a:rPr lang="sv-SE" sz="1400" dirty="0" smtClean="0">
                <a:hlinkClick r:id="rId3"/>
              </a:rPr>
              <a:t>http://www.thwink.org/sustain/glossary/DuelingLoops.htm</a:t>
            </a:r>
            <a:endParaRPr lang="sv-SE" sz="1400" dirty="0"/>
          </a:p>
        </p:txBody>
      </p:sp>
      <p:cxnSp>
        <p:nvCxnSpPr>
          <p:cNvPr id="6" name="Kurva 5"/>
          <p:cNvCxnSpPr/>
          <p:nvPr/>
        </p:nvCxnSpPr>
        <p:spPr>
          <a:xfrm rot="10800000">
            <a:off x="3995936" y="3068960"/>
            <a:ext cx="1224136" cy="648072"/>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endParaRPr lang="sv-SE"/>
          </a:p>
        </p:txBody>
      </p:sp>
      <p:sp>
        <p:nvSpPr>
          <p:cNvPr id="3" name="Underrubrik 2"/>
          <p:cNvSpPr>
            <a:spLocks noGrp="1"/>
          </p:cNvSpPr>
          <p:nvPr>
            <p:ph type="subTitle" idx="1"/>
          </p:nvPr>
        </p:nvSpPr>
        <p:spPr/>
        <p:txBody>
          <a:bodyPr/>
          <a:lstStyle/>
          <a:p>
            <a:endParaRPr lang="sv-SE"/>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910</TotalTime>
  <Words>739</Words>
  <Application>Microsoft Office PowerPoint</Application>
  <PresentationFormat>Bildspel på skärmen (4:3)</PresentationFormat>
  <Paragraphs>119</Paragraphs>
  <Slides>34</Slides>
  <Notes>0</Notes>
  <HiddenSlides>0</HiddenSlides>
  <MMClips>0</MMClips>
  <ScaleCrop>false</ScaleCrop>
  <HeadingPairs>
    <vt:vector size="4" baseType="variant">
      <vt:variant>
        <vt:lpstr>Tema</vt:lpstr>
      </vt:variant>
      <vt:variant>
        <vt:i4>1</vt:i4>
      </vt:variant>
      <vt:variant>
        <vt:lpstr>Bildrubriker</vt:lpstr>
      </vt:variant>
      <vt:variant>
        <vt:i4>34</vt:i4>
      </vt:variant>
    </vt:vector>
  </HeadingPairs>
  <TitlesOfParts>
    <vt:vector size="35" baseType="lpstr">
      <vt:lpstr>Office-tema</vt:lpstr>
      <vt:lpstr>Bild 1</vt:lpstr>
      <vt:lpstr>Bild 2</vt:lpstr>
      <vt:lpstr>DESIGN CHALLENGE</vt:lpstr>
      <vt:lpstr>paradigm </vt:lpstr>
      <vt:lpstr>Places to intervene in a system http://www.donellameadows.org/archives/leveragepointsplacestointerveneinasystem/</vt:lpstr>
      <vt:lpstr>Bild 6</vt:lpstr>
      <vt:lpstr>Bild 7</vt:lpstr>
      <vt:lpstr>Bild 8</vt:lpstr>
      <vt:lpstr>Bild 9</vt:lpstr>
      <vt:lpstr>Bild 10</vt:lpstr>
      <vt:lpstr>Bild 11</vt:lpstr>
      <vt:lpstr>Bild 12</vt:lpstr>
      <vt:lpstr>Bild 13</vt:lpstr>
      <vt:lpstr>Bild 14</vt:lpstr>
      <vt:lpstr>Bild 15</vt:lpstr>
      <vt:lpstr>Bild 16</vt:lpstr>
      <vt:lpstr>Bild 17</vt:lpstr>
      <vt:lpstr>Bild 18</vt:lpstr>
      <vt:lpstr>Bild 19</vt:lpstr>
      <vt:lpstr>Bild 20</vt:lpstr>
      <vt:lpstr>Bild 21</vt:lpstr>
      <vt:lpstr>Bild 22</vt:lpstr>
      <vt:lpstr>Lessons from Svartådalen  </vt:lpstr>
      <vt:lpstr>Bild 24</vt:lpstr>
      <vt:lpstr>Characteristics of a Transition Enterprise </vt:lpstr>
      <vt:lpstr>Characteristics of a Transition Enterprise </vt:lpstr>
      <vt:lpstr>Bild 27</vt:lpstr>
      <vt:lpstr>Bild 28</vt:lpstr>
      <vt:lpstr>Bild 29</vt:lpstr>
      <vt:lpstr>Bild 30</vt:lpstr>
      <vt:lpstr>Bild 31</vt:lpstr>
      <vt:lpstr>A few questions and statements</vt:lpstr>
      <vt:lpstr>Bild 33</vt:lpstr>
      <vt:lpstr>Bild 34</vt:lpstr>
    </vt:vector>
  </TitlesOfParts>
  <Company>sh consulting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s</dc:creator>
  <cp:lastModifiedBy>s</cp:lastModifiedBy>
  <cp:revision>6</cp:revision>
  <dcterms:created xsi:type="dcterms:W3CDTF">2014-09-15T11:41:31Z</dcterms:created>
  <dcterms:modified xsi:type="dcterms:W3CDTF">2014-09-17T22:00:14Z</dcterms:modified>
</cp:coreProperties>
</file>